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6"/>
  </p:notesMasterIdLst>
  <p:sldIdLst>
    <p:sldId id="287" r:id="rId5"/>
    <p:sldId id="291" r:id="rId6"/>
    <p:sldId id="292" r:id="rId7"/>
    <p:sldId id="294" r:id="rId8"/>
    <p:sldId id="293" r:id="rId9"/>
    <p:sldId id="262" r:id="rId10"/>
    <p:sldId id="355" r:id="rId11"/>
    <p:sldId id="362" r:id="rId12"/>
    <p:sldId id="365" r:id="rId13"/>
    <p:sldId id="356" r:id="rId14"/>
    <p:sldId id="357" r:id="rId15"/>
    <p:sldId id="358" r:id="rId16"/>
    <p:sldId id="359" r:id="rId17"/>
    <p:sldId id="361" r:id="rId18"/>
    <p:sldId id="360" r:id="rId19"/>
    <p:sldId id="364" r:id="rId20"/>
    <p:sldId id="342" r:id="rId21"/>
    <p:sldId id="353" r:id="rId22"/>
    <p:sldId id="325" r:id="rId23"/>
    <p:sldId id="352" r:id="rId24"/>
    <p:sldId id="344" r:id="rId25"/>
    <p:sldId id="354" r:id="rId26"/>
    <p:sldId id="345" r:id="rId27"/>
    <p:sldId id="346" r:id="rId28"/>
    <p:sldId id="350" r:id="rId29"/>
    <p:sldId id="347" r:id="rId30"/>
    <p:sldId id="348" r:id="rId31"/>
    <p:sldId id="349" r:id="rId32"/>
    <p:sldId id="351" r:id="rId33"/>
    <p:sldId id="363" r:id="rId34"/>
    <p:sldId id="318" r:id="rId35"/>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Arial"/>
        <a:ea typeface="Arial"/>
        <a:cs typeface="Arial"/>
        <a:sym typeface="Arial"/>
      </a:defRPr>
    </a:lvl1pPr>
    <a:lvl2pPr marL="0" marR="0" indent="34290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Arial"/>
        <a:ea typeface="Arial"/>
        <a:cs typeface="Arial"/>
        <a:sym typeface="Arial"/>
      </a:defRPr>
    </a:lvl2pPr>
    <a:lvl3pPr marL="0" marR="0" indent="68580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Arial"/>
        <a:ea typeface="Arial"/>
        <a:cs typeface="Arial"/>
        <a:sym typeface="Arial"/>
      </a:defRPr>
    </a:lvl3pPr>
    <a:lvl4pPr marL="0" marR="0" indent="102870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Arial"/>
        <a:ea typeface="Arial"/>
        <a:cs typeface="Arial"/>
        <a:sym typeface="Arial"/>
      </a:defRPr>
    </a:lvl4pPr>
    <a:lvl5pPr marL="0" marR="0" indent="137160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Arial"/>
        <a:ea typeface="Arial"/>
        <a:cs typeface="Arial"/>
        <a:sym typeface="Arial"/>
      </a:defRPr>
    </a:lvl5pPr>
    <a:lvl6pPr marL="0" marR="0" indent="171450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Arial"/>
        <a:ea typeface="Arial"/>
        <a:cs typeface="Arial"/>
        <a:sym typeface="Arial"/>
      </a:defRPr>
    </a:lvl6pPr>
    <a:lvl7pPr marL="0" marR="0" indent="205740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Arial"/>
        <a:ea typeface="Arial"/>
        <a:cs typeface="Arial"/>
        <a:sym typeface="Arial"/>
      </a:defRPr>
    </a:lvl7pPr>
    <a:lvl8pPr marL="0" marR="0" indent="240030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Arial"/>
        <a:ea typeface="Arial"/>
        <a:cs typeface="Arial"/>
        <a:sym typeface="Arial"/>
      </a:defRPr>
    </a:lvl8pPr>
    <a:lvl9pPr marL="0" marR="0" indent="274320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8B0582-E445-4628-B08A-6D0C0408EFD6}" v="196" dt="2022-11-14T14:22:03.955"/>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D4CE"/>
          </a:solidFill>
        </a:fill>
      </a:tcStyle>
    </a:wholeTbl>
    <a:band2H>
      <a:tcTxStyle/>
      <a:tcStyle>
        <a:tcBdr/>
        <a:fill>
          <a:solidFill>
            <a:srgbClr val="FFEB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6DFD9"/>
          </a:solidFill>
        </a:fill>
      </a:tcStyle>
    </a:wholeTbl>
    <a:band2H>
      <a:tcTxStyle/>
      <a:tcStyle>
        <a:tcBdr/>
        <a:fill>
          <a:solidFill>
            <a:srgbClr val="FAF0ED"/>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ECFC"/>
          </a:solidFill>
        </a:fill>
      </a:tcStyle>
    </a:wholeTbl>
    <a:band2H>
      <a:tcTxStyle/>
      <a:tcStyle>
        <a:tcBdr/>
        <a:fill>
          <a:solidFill>
            <a:srgbClr val="FCF6FD"/>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80" y="15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irdre Kilbride" userId="c5a8900d-63fa-4707-9ef3-ae5b472ddefe" providerId="ADAL" clId="{0B8B0582-E445-4628-B08A-6D0C0408EFD6}"/>
    <pc:docChg chg="modSld">
      <pc:chgData name="Deirdre Kilbride" userId="c5a8900d-63fa-4707-9ef3-ae5b472ddefe" providerId="ADAL" clId="{0B8B0582-E445-4628-B08A-6D0C0408EFD6}" dt="2022-11-14T14:22:03.955" v="191" actId="1036"/>
      <pc:docMkLst>
        <pc:docMk/>
      </pc:docMkLst>
      <pc:sldChg chg="modSp mod">
        <pc:chgData name="Deirdre Kilbride" userId="c5a8900d-63fa-4707-9ef3-ae5b472ddefe" providerId="ADAL" clId="{0B8B0582-E445-4628-B08A-6D0C0408EFD6}" dt="2022-11-14T14:22:03.955" v="191" actId="1036"/>
        <pc:sldMkLst>
          <pc:docMk/>
          <pc:sldMk cId="0" sldId="257"/>
        </pc:sldMkLst>
        <pc:spChg chg="mod">
          <ac:chgData name="Deirdre Kilbride" userId="c5a8900d-63fa-4707-9ef3-ae5b472ddefe" providerId="ADAL" clId="{0B8B0582-E445-4628-B08A-6D0C0408EFD6}" dt="2022-11-14T14:19:46.839" v="55" actId="1036"/>
          <ac:spMkLst>
            <pc:docMk/>
            <pc:sldMk cId="0" sldId="257"/>
            <ac:spMk id="15" creationId="{E2E2F273-C5B9-EBAA-68C6-324FA840015C}"/>
          </ac:spMkLst>
        </pc:spChg>
        <pc:spChg chg="mod">
          <ac:chgData name="Deirdre Kilbride" userId="c5a8900d-63fa-4707-9ef3-ae5b472ddefe" providerId="ADAL" clId="{0B8B0582-E445-4628-B08A-6D0C0408EFD6}" dt="2022-11-14T14:18:36.571" v="12" actId="1037"/>
          <ac:spMkLst>
            <pc:docMk/>
            <pc:sldMk cId="0" sldId="257"/>
            <ac:spMk id="16" creationId="{2F00E8E8-4D6B-DA55-3734-AFFF60AC36DD}"/>
          </ac:spMkLst>
        </pc:spChg>
        <pc:spChg chg="mod">
          <ac:chgData name="Deirdre Kilbride" userId="c5a8900d-63fa-4707-9ef3-ae5b472ddefe" providerId="ADAL" clId="{0B8B0582-E445-4628-B08A-6D0C0408EFD6}" dt="2022-11-14T14:21:02.681" v="174" actId="1038"/>
          <ac:spMkLst>
            <pc:docMk/>
            <pc:sldMk cId="0" sldId="257"/>
            <ac:spMk id="436" creationId="{00000000-0000-0000-0000-000000000000}"/>
          </ac:spMkLst>
        </pc:spChg>
        <pc:spChg chg="mod">
          <ac:chgData name="Deirdre Kilbride" userId="c5a8900d-63fa-4707-9ef3-ae5b472ddefe" providerId="ADAL" clId="{0B8B0582-E445-4628-B08A-6D0C0408EFD6}" dt="2022-11-14T14:21:09.587" v="175" actId="1076"/>
          <ac:spMkLst>
            <pc:docMk/>
            <pc:sldMk cId="0" sldId="257"/>
            <ac:spMk id="437" creationId="{00000000-0000-0000-0000-000000000000}"/>
          </ac:spMkLst>
        </pc:spChg>
        <pc:spChg chg="mod">
          <ac:chgData name="Deirdre Kilbride" userId="c5a8900d-63fa-4707-9ef3-ae5b472ddefe" providerId="ADAL" clId="{0B8B0582-E445-4628-B08A-6D0C0408EFD6}" dt="2022-11-14T14:19:28.927" v="18" actId="1036"/>
          <ac:spMkLst>
            <pc:docMk/>
            <pc:sldMk cId="0" sldId="257"/>
            <ac:spMk id="438" creationId="{00000000-0000-0000-0000-000000000000}"/>
          </ac:spMkLst>
        </pc:spChg>
        <pc:spChg chg="mod">
          <ac:chgData name="Deirdre Kilbride" userId="c5a8900d-63fa-4707-9ef3-ae5b472ddefe" providerId="ADAL" clId="{0B8B0582-E445-4628-B08A-6D0C0408EFD6}" dt="2022-11-14T14:20:43.230" v="151" actId="1036"/>
          <ac:spMkLst>
            <pc:docMk/>
            <pc:sldMk cId="0" sldId="257"/>
            <ac:spMk id="439" creationId="{00000000-0000-0000-0000-000000000000}"/>
          </ac:spMkLst>
        </pc:spChg>
        <pc:spChg chg="mod">
          <ac:chgData name="Deirdre Kilbride" userId="c5a8900d-63fa-4707-9ef3-ae5b472ddefe" providerId="ADAL" clId="{0B8B0582-E445-4628-B08A-6D0C0408EFD6}" dt="2022-11-14T14:20:09.912" v="93" actId="1036"/>
          <ac:spMkLst>
            <pc:docMk/>
            <pc:sldMk cId="0" sldId="257"/>
            <ac:spMk id="440" creationId="{00000000-0000-0000-0000-000000000000}"/>
          </ac:spMkLst>
        </pc:spChg>
        <pc:spChg chg="mod">
          <ac:chgData name="Deirdre Kilbride" userId="c5a8900d-63fa-4707-9ef3-ae5b472ddefe" providerId="ADAL" clId="{0B8B0582-E445-4628-B08A-6D0C0408EFD6}" dt="2022-11-14T14:22:03.955" v="191" actId="1036"/>
          <ac:spMkLst>
            <pc:docMk/>
            <pc:sldMk cId="0" sldId="257"/>
            <ac:spMk id="441" creationId="{00000000-0000-0000-0000-000000000000}"/>
          </ac:spMkLst>
        </pc:spChg>
        <pc:spChg chg="mod">
          <ac:chgData name="Deirdre Kilbride" userId="c5a8900d-63fa-4707-9ef3-ae5b472ddefe" providerId="ADAL" clId="{0B8B0582-E445-4628-B08A-6D0C0408EFD6}" dt="2022-11-14T14:21:44.355" v="187" actId="1036"/>
          <ac:spMkLst>
            <pc:docMk/>
            <pc:sldMk cId="0" sldId="257"/>
            <ac:spMk id="442" creationId="{00000000-0000-0000-0000-000000000000}"/>
          </ac:spMkLst>
        </pc:spChg>
        <pc:spChg chg="mod">
          <ac:chgData name="Deirdre Kilbride" userId="c5a8900d-63fa-4707-9ef3-ae5b472ddefe" providerId="ADAL" clId="{0B8B0582-E445-4628-B08A-6D0C0408EFD6}" dt="2022-11-14T14:21:26.506" v="182" actId="1038"/>
          <ac:spMkLst>
            <pc:docMk/>
            <pc:sldMk cId="0" sldId="257"/>
            <ac:spMk id="443" creationId="{00000000-0000-0000-0000-000000000000}"/>
          </ac:spMkLst>
        </pc:spChg>
        <pc:spChg chg="mod ord">
          <ac:chgData name="Deirdre Kilbride" userId="c5a8900d-63fa-4707-9ef3-ae5b472ddefe" providerId="ADAL" clId="{0B8B0582-E445-4628-B08A-6D0C0408EFD6}" dt="2022-11-14T14:20:21.633" v="111" actId="167"/>
          <ac:spMkLst>
            <pc:docMk/>
            <pc:sldMk cId="0" sldId="257"/>
            <ac:spMk id="44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28" name="Shape 428"/>
          <p:cNvSpPr>
            <a:spLocks noGrp="1" noRot="1" noChangeAspect="1"/>
          </p:cNvSpPr>
          <p:nvPr>
            <p:ph type="sldImg"/>
          </p:nvPr>
        </p:nvSpPr>
        <p:spPr>
          <a:xfrm>
            <a:off x="1143000" y="685800"/>
            <a:ext cx="4572000" cy="3429000"/>
          </a:xfrm>
          <a:prstGeom prst="rect">
            <a:avLst/>
          </a:prstGeom>
        </p:spPr>
        <p:txBody>
          <a:bodyPr/>
          <a:lstStyle/>
          <a:p>
            <a:endParaRPr/>
          </a:p>
        </p:txBody>
      </p:sp>
      <p:sp>
        <p:nvSpPr>
          <p:cNvPr id="429" name="Shape 42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008894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9575248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Star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210DB92F-1664-2443-AAD1-5A59E42646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28000" y="1116000"/>
            <a:ext cx="2088000" cy="2088000"/>
          </a:xfrm>
          <a:prstGeom prst="rect">
            <a:avLst/>
          </a:prstGeom>
        </p:spPr>
      </p:pic>
      <p:cxnSp>
        <p:nvCxnSpPr>
          <p:cNvPr id="10" name="Straight Connector 9">
            <a:extLst>
              <a:ext uri="{FF2B5EF4-FFF2-40B4-BE49-F238E27FC236}">
                <a16:creationId xmlns:a16="http://schemas.microsoft.com/office/drawing/2014/main" id="{8E0F5C43-FBA2-6047-B70F-64D3A99E8EB3}"/>
              </a:ext>
            </a:extLst>
          </p:cNvPr>
          <p:cNvCxnSpPr/>
          <p:nvPr userDrawn="1"/>
        </p:nvCxnSpPr>
        <p:spPr>
          <a:xfrm>
            <a:off x="216000" y="4554000"/>
            <a:ext cx="871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24998F3-A8FA-A343-84EB-AB3AEB19ECAF}"/>
              </a:ext>
            </a:extLst>
          </p:cNvPr>
          <p:cNvSpPr txBox="1"/>
          <p:nvPr userDrawn="1"/>
        </p:nvSpPr>
        <p:spPr>
          <a:xfrm>
            <a:off x="0" y="-380003"/>
            <a:ext cx="432000" cy="252000"/>
          </a:xfrm>
          <a:prstGeom prst="rect">
            <a:avLst/>
          </a:prstGeom>
          <a:solidFill>
            <a:schemeClr val="accent2"/>
          </a:solidFill>
        </p:spPr>
        <p:txBody>
          <a:bodyPr wrap="square" lIns="72000" tIns="36000" rIns="36000" bIns="36000" rtlCol="0">
            <a:spAutoFit/>
          </a:bodyPr>
          <a:lstStyle/>
          <a:p>
            <a:pPr>
              <a:lnSpc>
                <a:spcPts val="1400"/>
              </a:lnSpc>
            </a:pPr>
            <a:r>
              <a:rPr lang="nl-NL" b="1">
                <a:solidFill>
                  <a:schemeClr val="bg1"/>
                </a:solidFill>
              </a:rPr>
              <a:t>1</a:t>
            </a:r>
          </a:p>
        </p:txBody>
      </p:sp>
      <p:sp>
        <p:nvSpPr>
          <p:cNvPr id="6" name="TextBox 5">
            <a:extLst>
              <a:ext uri="{FF2B5EF4-FFF2-40B4-BE49-F238E27FC236}">
                <a16:creationId xmlns:a16="http://schemas.microsoft.com/office/drawing/2014/main" id="{50B5C631-4394-3B4A-B3E7-72F98E6B0EB1}"/>
              </a:ext>
            </a:extLst>
          </p:cNvPr>
          <p:cNvSpPr txBox="1"/>
          <p:nvPr userDrawn="1"/>
        </p:nvSpPr>
        <p:spPr>
          <a:xfrm>
            <a:off x="556759" y="-380003"/>
            <a:ext cx="2880000" cy="259293"/>
          </a:xfrm>
          <a:prstGeom prst="rect">
            <a:avLst/>
          </a:prstGeom>
          <a:solidFill>
            <a:schemeClr val="accent1"/>
          </a:solidFill>
        </p:spPr>
        <p:txBody>
          <a:bodyPr wrap="square" lIns="72000" tIns="36000" rIns="36000" bIns="36000" rtlCol="0">
            <a:spAutoFit/>
          </a:bodyPr>
          <a:lstStyle/>
          <a:p>
            <a:pPr>
              <a:lnSpc>
                <a:spcPts val="1400"/>
              </a:lnSpc>
            </a:pPr>
            <a:r>
              <a:rPr lang="en-GB" b="1" noProof="0">
                <a:solidFill>
                  <a:schemeClr val="bg1"/>
                </a:solidFill>
              </a:rPr>
              <a:t>Start</a:t>
            </a:r>
          </a:p>
        </p:txBody>
      </p:sp>
      <p:sp>
        <p:nvSpPr>
          <p:cNvPr id="14" name="TextBox 13">
            <a:extLst>
              <a:ext uri="{FF2B5EF4-FFF2-40B4-BE49-F238E27FC236}">
                <a16:creationId xmlns:a16="http://schemas.microsoft.com/office/drawing/2014/main" id="{F1929E44-B251-B46B-6CC2-A5E573945C2B}"/>
              </a:ext>
            </a:extLst>
          </p:cNvPr>
          <p:cNvSpPr txBox="1"/>
          <p:nvPr userDrawn="1"/>
        </p:nvSpPr>
        <p:spPr>
          <a:xfrm>
            <a:off x="1869850" y="4600960"/>
            <a:ext cx="651326" cy="4385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750" noProof="1"/>
              <a:t>University</a:t>
            </a:r>
          </a:p>
          <a:p>
            <a:pPr algn="l"/>
            <a:r>
              <a:rPr lang="en-GB" sz="750" noProof="1"/>
              <a:t>College</a:t>
            </a:r>
          </a:p>
          <a:p>
            <a:pPr algn="l"/>
            <a:r>
              <a:rPr lang="en-GB" sz="750" noProof="1"/>
              <a:t>Dublin</a:t>
            </a:r>
          </a:p>
        </p:txBody>
      </p:sp>
      <p:sp>
        <p:nvSpPr>
          <p:cNvPr id="15" name="TextBox 14">
            <a:extLst>
              <a:ext uri="{FF2B5EF4-FFF2-40B4-BE49-F238E27FC236}">
                <a16:creationId xmlns:a16="http://schemas.microsoft.com/office/drawing/2014/main" id="{C308D8A9-0F6D-C60F-F85E-98A5A280FFDD}"/>
              </a:ext>
            </a:extLst>
          </p:cNvPr>
          <p:cNvSpPr txBox="1"/>
          <p:nvPr userDrawn="1"/>
        </p:nvSpPr>
        <p:spPr>
          <a:xfrm>
            <a:off x="3471220" y="4606404"/>
            <a:ext cx="633173" cy="3231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750" noProof="1"/>
              <a:t>Helsingin</a:t>
            </a:r>
          </a:p>
          <a:p>
            <a:pPr algn="l"/>
            <a:r>
              <a:rPr lang="en-GB" sz="750" noProof="1"/>
              <a:t>yliopisto</a:t>
            </a:r>
          </a:p>
        </p:txBody>
      </p:sp>
      <p:sp>
        <p:nvSpPr>
          <p:cNvPr id="17" name="TextBox 16">
            <a:extLst>
              <a:ext uri="{FF2B5EF4-FFF2-40B4-BE49-F238E27FC236}">
                <a16:creationId xmlns:a16="http://schemas.microsoft.com/office/drawing/2014/main" id="{2A6C895C-C9D4-F39B-F1B2-25BE08057B55}"/>
              </a:ext>
            </a:extLst>
          </p:cNvPr>
          <p:cNvSpPr txBox="1"/>
          <p:nvPr userDrawn="1"/>
        </p:nvSpPr>
        <p:spPr>
          <a:xfrm>
            <a:off x="5001092" y="4605716"/>
            <a:ext cx="726141" cy="4385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750" noProof="1"/>
              <a:t>Uniwersytet </a:t>
            </a:r>
          </a:p>
          <a:p>
            <a:pPr algn="l"/>
            <a:r>
              <a:rPr lang="en-GB" sz="750" noProof="1"/>
              <a:t>Jagielloński </a:t>
            </a:r>
          </a:p>
          <a:p>
            <a:pPr algn="l"/>
            <a:r>
              <a:rPr lang="en-GB" sz="750" noProof="1"/>
              <a:t>w Krakowie</a:t>
            </a:r>
          </a:p>
        </p:txBody>
      </p:sp>
      <p:sp>
        <p:nvSpPr>
          <p:cNvPr id="19" name="TextBox 18">
            <a:extLst>
              <a:ext uri="{FF2B5EF4-FFF2-40B4-BE49-F238E27FC236}">
                <a16:creationId xmlns:a16="http://schemas.microsoft.com/office/drawing/2014/main" id="{A2E8ADE5-F831-BA44-E959-115EF8DB83A8}"/>
              </a:ext>
            </a:extLst>
          </p:cNvPr>
          <p:cNvSpPr txBox="1"/>
          <p:nvPr userDrawn="1"/>
        </p:nvSpPr>
        <p:spPr>
          <a:xfrm>
            <a:off x="6579449" y="4606589"/>
            <a:ext cx="775602" cy="4385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750" noProof="1"/>
              <a:t>Universidad </a:t>
            </a:r>
          </a:p>
          <a:p>
            <a:pPr algn="l"/>
            <a:r>
              <a:rPr lang="en-GB" sz="750" noProof="1"/>
              <a:t>Complutense de Madrid</a:t>
            </a:r>
          </a:p>
        </p:txBody>
      </p:sp>
      <p:sp>
        <p:nvSpPr>
          <p:cNvPr id="21" name="TextBox 20">
            <a:extLst>
              <a:ext uri="{FF2B5EF4-FFF2-40B4-BE49-F238E27FC236}">
                <a16:creationId xmlns:a16="http://schemas.microsoft.com/office/drawing/2014/main" id="{9BF8268B-4063-A74D-D591-8E27D38A1A23}"/>
              </a:ext>
            </a:extLst>
          </p:cNvPr>
          <p:cNvSpPr txBox="1"/>
          <p:nvPr userDrawn="1"/>
        </p:nvSpPr>
        <p:spPr>
          <a:xfrm>
            <a:off x="8216226" y="4607463"/>
            <a:ext cx="633174" cy="3231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750" noProof="1"/>
              <a:t>Universität</a:t>
            </a:r>
          </a:p>
          <a:p>
            <a:pPr algn="l"/>
            <a:r>
              <a:rPr lang="en-GB" sz="750" noProof="1"/>
              <a:t>Zürich</a:t>
            </a:r>
          </a:p>
        </p:txBody>
      </p:sp>
      <p:sp>
        <p:nvSpPr>
          <p:cNvPr id="25" name="TextBox 24">
            <a:extLst>
              <a:ext uri="{FF2B5EF4-FFF2-40B4-BE49-F238E27FC236}">
                <a16:creationId xmlns:a16="http://schemas.microsoft.com/office/drawing/2014/main" id="{22DBDED9-C7F2-CDC3-EF18-7E5444FD4820}"/>
              </a:ext>
            </a:extLst>
          </p:cNvPr>
          <p:cNvSpPr txBox="1"/>
          <p:nvPr userDrawn="1"/>
        </p:nvSpPr>
        <p:spPr>
          <a:xfrm>
            <a:off x="162953" y="4598999"/>
            <a:ext cx="880656" cy="3231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750" noProof="1"/>
              <a:t>Freie Universität </a:t>
            </a:r>
          </a:p>
          <a:p>
            <a:pPr algn="l"/>
            <a:r>
              <a:rPr lang="en-GB" sz="750" noProof="1"/>
              <a:t>Berlin</a:t>
            </a:r>
          </a:p>
        </p:txBody>
      </p:sp>
      <p:sp>
        <p:nvSpPr>
          <p:cNvPr id="27" name="TextBox 26">
            <a:extLst>
              <a:ext uri="{FF2B5EF4-FFF2-40B4-BE49-F238E27FC236}">
                <a16:creationId xmlns:a16="http://schemas.microsoft.com/office/drawing/2014/main" id="{48DA50E1-9174-88F9-F1B2-B423E6AE73EC}"/>
              </a:ext>
            </a:extLst>
          </p:cNvPr>
          <p:cNvSpPr txBox="1"/>
          <p:nvPr userDrawn="1"/>
        </p:nvSpPr>
        <p:spPr>
          <a:xfrm>
            <a:off x="860341" y="4063703"/>
            <a:ext cx="1086018" cy="4385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750" noProof="1"/>
              <a:t>Alma Mater </a:t>
            </a:r>
          </a:p>
          <a:p>
            <a:pPr algn="l"/>
            <a:r>
              <a:rPr lang="en-GB" sz="750" noProof="1"/>
              <a:t>Studiorum Universitá </a:t>
            </a:r>
          </a:p>
          <a:p>
            <a:pPr algn="l"/>
            <a:r>
              <a:rPr lang="en-GB" sz="750" noProof="1"/>
              <a:t>di Bologna</a:t>
            </a:r>
          </a:p>
        </p:txBody>
      </p:sp>
      <p:sp>
        <p:nvSpPr>
          <p:cNvPr id="29" name="TextBox 28">
            <a:extLst>
              <a:ext uri="{FF2B5EF4-FFF2-40B4-BE49-F238E27FC236}">
                <a16:creationId xmlns:a16="http://schemas.microsoft.com/office/drawing/2014/main" id="{5C49C5FB-A7BC-17E7-3450-1F8385ABF98E}"/>
              </a:ext>
            </a:extLst>
          </p:cNvPr>
          <p:cNvSpPr txBox="1"/>
          <p:nvPr userDrawn="1"/>
        </p:nvSpPr>
        <p:spPr>
          <a:xfrm>
            <a:off x="2573477" y="4179120"/>
            <a:ext cx="824506" cy="3231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750" noProof="1"/>
              <a:t>The University</a:t>
            </a:r>
          </a:p>
          <a:p>
            <a:pPr algn="l"/>
            <a:r>
              <a:rPr lang="en-GB" sz="750" noProof="1"/>
              <a:t>of Edinburgh</a:t>
            </a:r>
          </a:p>
        </p:txBody>
      </p:sp>
      <p:sp>
        <p:nvSpPr>
          <p:cNvPr id="31" name="TextBox 30">
            <a:extLst>
              <a:ext uri="{FF2B5EF4-FFF2-40B4-BE49-F238E27FC236}">
                <a16:creationId xmlns:a16="http://schemas.microsoft.com/office/drawing/2014/main" id="{EC6BACB8-81BC-655E-C4C9-759E0DBA7412}"/>
              </a:ext>
            </a:extLst>
          </p:cNvPr>
          <p:cNvSpPr txBox="1"/>
          <p:nvPr userDrawn="1"/>
        </p:nvSpPr>
        <p:spPr>
          <a:xfrm>
            <a:off x="4245565" y="4185730"/>
            <a:ext cx="673339" cy="3231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750" noProof="1"/>
              <a:t>Universiteit</a:t>
            </a:r>
          </a:p>
          <a:p>
            <a:pPr algn="l"/>
            <a:r>
              <a:rPr lang="en-GB" sz="750" noProof="1"/>
              <a:t>Leiden</a:t>
            </a:r>
          </a:p>
        </p:txBody>
      </p:sp>
      <p:sp>
        <p:nvSpPr>
          <p:cNvPr id="33" name="TextBox 32">
            <a:extLst>
              <a:ext uri="{FF2B5EF4-FFF2-40B4-BE49-F238E27FC236}">
                <a16:creationId xmlns:a16="http://schemas.microsoft.com/office/drawing/2014/main" id="{8843045D-B2A0-E108-4A4E-DF5C56CEF185}"/>
              </a:ext>
            </a:extLst>
          </p:cNvPr>
          <p:cNvSpPr txBox="1"/>
          <p:nvPr userDrawn="1"/>
        </p:nvSpPr>
        <p:spPr>
          <a:xfrm>
            <a:off x="5825209" y="4282994"/>
            <a:ext cx="673339"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750" noProof="1"/>
              <a:t>KU Leuven</a:t>
            </a:r>
          </a:p>
        </p:txBody>
      </p:sp>
      <p:sp>
        <p:nvSpPr>
          <p:cNvPr id="35" name="TextBox 34">
            <a:extLst>
              <a:ext uri="{FF2B5EF4-FFF2-40B4-BE49-F238E27FC236}">
                <a16:creationId xmlns:a16="http://schemas.microsoft.com/office/drawing/2014/main" id="{6E2975F5-DD3A-7916-3B66-9BCF284E07C2}"/>
              </a:ext>
            </a:extLst>
          </p:cNvPr>
          <p:cNvSpPr txBox="1"/>
          <p:nvPr userDrawn="1"/>
        </p:nvSpPr>
        <p:spPr>
          <a:xfrm>
            <a:off x="7207120" y="4174357"/>
            <a:ext cx="1067060" cy="3231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750" noProof="1"/>
              <a:t>Université Paris 1  Panthéon-Sorbonne</a:t>
            </a:r>
          </a:p>
        </p:txBody>
      </p:sp>
    </p:spTree>
    <p:extLst>
      <p:ext uri="{BB962C8B-B14F-4D97-AF65-F5344CB8AC3E}">
        <p14:creationId xmlns:p14="http://schemas.microsoft.com/office/powerpoint/2010/main" val="3057594016"/>
      </p:ext>
    </p:extLst>
  </p:cSld>
  <p:clrMapOvr>
    <a:masterClrMapping/>
  </p:clrMapOvr>
  <p:transition spd="med"/>
  <p:extLst>
    <p:ext uri="{DCECCB84-F9BA-43D5-87BE-67443E8EF086}">
      <p15:sldGuideLst xmlns:p15="http://schemas.microsoft.com/office/powerpoint/2012/main">
        <p15:guide id="1" orient="horz" pos="1620">
          <p15:clr>
            <a:srgbClr val="FBAE40"/>
          </p15:clr>
        </p15:guide>
        <p15:guide id="2" pos="385">
          <p15:clr>
            <a:srgbClr val="FBAE40"/>
          </p15:clr>
        </p15:guide>
        <p15:guide id="4" pos="3878">
          <p15:clr>
            <a:srgbClr val="FBAE40"/>
          </p15:clr>
        </p15:guide>
        <p15:guide id="5" pos="1383">
          <p15:clr>
            <a:srgbClr val="FBAE40"/>
          </p15:clr>
        </p15:guide>
        <p15:guide id="6" pos="1882">
          <p15:clr>
            <a:srgbClr val="FBAE40"/>
          </p15:clr>
        </p15:guide>
        <p15:guide id="7" pos="2880">
          <p15:clr>
            <a:srgbClr val="FBAE40"/>
          </p15:clr>
        </p15:guide>
        <p15:guide id="8" pos="5760">
          <p15:clr>
            <a:srgbClr val="FBAE40"/>
          </p15:clr>
        </p15:guide>
        <p15:guide id="9" orient="horz" pos="2935">
          <p15:clr>
            <a:srgbClr val="FBAE40"/>
          </p15:clr>
        </p15:guide>
        <p15:guide id="10" orient="horz" pos="2799">
          <p15:clr>
            <a:srgbClr val="FBAE40"/>
          </p15:clr>
        </p15:guide>
        <p15:guide id="11" pos="4876">
          <p15:clr>
            <a:srgbClr val="FBAE40"/>
          </p15:clr>
        </p15:guide>
        <p15:guide id="12" pos="4377">
          <p15:clr>
            <a:srgbClr val="FBAE40"/>
          </p15:clr>
        </p15:guide>
        <p15:guide id="13">
          <p15:clr>
            <a:srgbClr val="FBAE40"/>
          </p15:clr>
        </p15:guide>
        <p15:guide id="14" pos="2381">
          <p15:clr>
            <a:srgbClr val="FBAE40"/>
          </p15:clr>
        </p15:guide>
        <p15:guide id="15" pos="3379">
          <p15:clr>
            <a:srgbClr val="FBAE40"/>
          </p15:clr>
        </p15:guide>
        <p15:guide id="17" pos="5375">
          <p15:clr>
            <a:srgbClr val="FBAE40"/>
          </p15:clr>
        </p15:guide>
        <p15:guide id="18" pos="88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nd text large">
    <p:bg>
      <p:bgPr>
        <a:solidFill>
          <a:srgbClr val="FFFFFF"/>
        </a:solidFill>
        <a:effectLst/>
      </p:bgPr>
    </p:bg>
    <p:spTree>
      <p:nvGrpSpPr>
        <p:cNvPr id="1" name=""/>
        <p:cNvGrpSpPr/>
        <p:nvPr/>
      </p:nvGrpSpPr>
      <p:grpSpPr>
        <a:xfrm>
          <a:off x="0" y="0"/>
          <a:ext cx="0" cy="0"/>
          <a:chOff x="0" y="0"/>
          <a:chExt cx="0" cy="0"/>
        </a:xfrm>
      </p:grpSpPr>
      <p:pic>
        <p:nvPicPr>
          <p:cNvPr id="94" name="Picture 7" descr="Picture 7"/>
          <p:cNvPicPr>
            <a:picLocks noChangeAspect="1"/>
          </p:cNvPicPr>
          <p:nvPr/>
        </p:nvPicPr>
        <p:blipFill>
          <a:blip r:embed="rId2"/>
          <a:stretch>
            <a:fillRect/>
          </a:stretch>
        </p:blipFill>
        <p:spPr>
          <a:xfrm>
            <a:off x="8280000" y="215999"/>
            <a:ext cx="647701" cy="647701"/>
          </a:xfrm>
          <a:prstGeom prst="rect">
            <a:avLst/>
          </a:prstGeom>
          <a:ln w="12700">
            <a:miter lim="400000"/>
          </a:ln>
        </p:spPr>
      </p:pic>
      <p:sp>
        <p:nvSpPr>
          <p:cNvPr id="95" name="Title Text"/>
          <p:cNvSpPr txBox="1">
            <a:spLocks noGrp="1"/>
          </p:cNvSpPr>
          <p:nvPr>
            <p:ph type="title"/>
          </p:nvPr>
        </p:nvSpPr>
        <p:spPr>
          <a:xfrm>
            <a:off x="215999" y="144000"/>
            <a:ext cx="6480001" cy="576001"/>
          </a:xfrm>
          <a:prstGeom prst="rect">
            <a:avLst/>
          </a:prstGeom>
        </p:spPr>
        <p:txBody>
          <a:bodyPr>
            <a:normAutofit/>
          </a:bodyPr>
          <a:lstStyle/>
          <a:p>
            <a:r>
              <a:t>Title Text</a:t>
            </a:r>
          </a:p>
        </p:txBody>
      </p:sp>
      <p:sp>
        <p:nvSpPr>
          <p:cNvPr id="96" name="Slide Number"/>
          <p:cNvSpPr txBox="1">
            <a:spLocks noGrp="1"/>
          </p:cNvSpPr>
          <p:nvPr>
            <p:ph type="sldNum" sz="quarter" idx="2"/>
          </p:nvPr>
        </p:nvSpPr>
        <p:spPr>
          <a:xfrm>
            <a:off x="8801000" y="4824000"/>
            <a:ext cx="127001" cy="127001"/>
          </a:xfrm>
          <a:prstGeom prst="rect">
            <a:avLst/>
          </a:prstGeom>
        </p:spPr>
        <p:txBody>
          <a:bodyPr/>
          <a:lstStyle/>
          <a:p>
            <a:fld id="{86CB4B4D-7CA3-9044-876B-883B54F8677D}" type="slidenum">
              <a:t>‹#›</a:t>
            </a:fld>
            <a:endParaRPr/>
          </a:p>
        </p:txBody>
      </p:sp>
      <p:sp>
        <p:nvSpPr>
          <p:cNvPr id="97" name="Body Level One…"/>
          <p:cNvSpPr txBox="1">
            <a:spLocks noGrp="1"/>
          </p:cNvSpPr>
          <p:nvPr>
            <p:ph type="body" idx="1"/>
          </p:nvPr>
        </p:nvSpPr>
        <p:spPr>
          <a:xfrm>
            <a:off x="215999" y="971859"/>
            <a:ext cx="5400001" cy="3564141"/>
          </a:xfrm>
          <a:prstGeom prst="rect">
            <a:avLst/>
          </a:prstGeom>
        </p:spPr>
        <p:txBody>
          <a:bodyPr>
            <a:normAutofit/>
          </a:bodyPr>
          <a:lstStyle>
            <a:lvl1pPr marL="0" indent="0">
              <a:buSzTx/>
              <a:buFontTx/>
              <a:buNone/>
            </a:lvl1pPr>
            <a:lvl2pPr marL="0" indent="342900">
              <a:buSzTx/>
              <a:buFontTx/>
              <a:buNone/>
            </a:lvl2pPr>
            <a:lvl3pPr marL="0" indent="685800">
              <a:buSzTx/>
              <a:buFontTx/>
              <a:buNone/>
            </a:lvl3pPr>
            <a:lvl4pPr marL="0" indent="1028700">
              <a:buSzTx/>
              <a:buFontTx/>
              <a:buNone/>
            </a:lvl4pPr>
            <a:lvl5pPr marL="0" indent="1371600">
              <a:buSzTx/>
              <a:buFontTx/>
              <a:buNone/>
            </a:lvl5pPr>
          </a:lstStyle>
          <a:p>
            <a:r>
              <a:t>Body Level One</a:t>
            </a:r>
          </a:p>
          <a:p>
            <a:pPr lvl="1"/>
            <a:r>
              <a:t>Body Level Two</a:t>
            </a:r>
          </a:p>
          <a:p>
            <a:pPr lvl="2"/>
            <a:r>
              <a:t>Body Level Three</a:t>
            </a:r>
          </a:p>
          <a:p>
            <a:pPr lvl="3"/>
            <a:r>
              <a:t>Body Level Four</a:t>
            </a:r>
          </a:p>
          <a:p>
            <a:pPr lvl="4"/>
            <a:r>
              <a:t>Body Level Five</a:t>
            </a:r>
          </a:p>
        </p:txBody>
      </p:sp>
      <p:sp>
        <p:nvSpPr>
          <p:cNvPr id="98" name="TextBox 7"/>
          <p:cNvSpPr txBox="1"/>
          <p:nvPr/>
        </p:nvSpPr>
        <p:spPr>
          <a:xfrm>
            <a:off x="0" y="-380003"/>
            <a:ext cx="432000" cy="249228"/>
          </a:xfrm>
          <a:prstGeom prst="rect">
            <a:avLst/>
          </a:prstGeom>
          <a:solidFill>
            <a:schemeClr val="accent2"/>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6000" tIns="36000" rIns="36000" bIns="36000">
            <a:spAutoFit/>
          </a:bodyPr>
          <a:lstStyle>
            <a:lvl1pPr>
              <a:lnSpc>
                <a:spcPts val="1400"/>
              </a:lnSpc>
              <a:defRPr b="1">
                <a:solidFill>
                  <a:srgbClr val="FFFFFF"/>
                </a:solidFill>
              </a:defRPr>
            </a:lvl1pPr>
          </a:lstStyle>
          <a:p>
            <a:r>
              <a:t>6</a:t>
            </a:r>
          </a:p>
        </p:txBody>
      </p:sp>
      <p:sp>
        <p:nvSpPr>
          <p:cNvPr id="99" name="TextBox 8"/>
          <p:cNvSpPr txBox="1"/>
          <p:nvPr/>
        </p:nvSpPr>
        <p:spPr>
          <a:xfrm>
            <a:off x="556758" y="-380003"/>
            <a:ext cx="2880001" cy="249228"/>
          </a:xfrm>
          <a:prstGeom prst="rect">
            <a:avLst/>
          </a:prstGeom>
          <a:solidFill>
            <a:schemeClr val="accent1"/>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6000" tIns="36000" rIns="36000" bIns="36000">
            <a:spAutoFit/>
          </a:bodyPr>
          <a:lstStyle>
            <a:lvl1pPr>
              <a:lnSpc>
                <a:spcPts val="1400"/>
              </a:lnSpc>
              <a:defRPr b="1">
                <a:solidFill>
                  <a:srgbClr val="FFFFFF"/>
                </a:solidFill>
              </a:defRPr>
            </a:lvl1pPr>
          </a:lstStyle>
          <a:p>
            <a:r>
              <a:t>Title and text large</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nd bullets large">
    <p:bg>
      <p:bgPr>
        <a:solidFill>
          <a:srgbClr val="FFFFFF"/>
        </a:solidFill>
        <a:effectLst/>
      </p:bgPr>
    </p:bg>
    <p:spTree>
      <p:nvGrpSpPr>
        <p:cNvPr id="1" name=""/>
        <p:cNvGrpSpPr/>
        <p:nvPr/>
      </p:nvGrpSpPr>
      <p:grpSpPr>
        <a:xfrm>
          <a:off x="0" y="0"/>
          <a:ext cx="0" cy="0"/>
          <a:chOff x="0" y="0"/>
          <a:chExt cx="0" cy="0"/>
        </a:xfrm>
      </p:grpSpPr>
      <p:pic>
        <p:nvPicPr>
          <p:cNvPr id="106" name="Picture 7" descr="Picture 7"/>
          <p:cNvPicPr>
            <a:picLocks noChangeAspect="1"/>
          </p:cNvPicPr>
          <p:nvPr/>
        </p:nvPicPr>
        <p:blipFill>
          <a:blip r:embed="rId2"/>
          <a:stretch>
            <a:fillRect/>
          </a:stretch>
        </p:blipFill>
        <p:spPr>
          <a:xfrm>
            <a:off x="8280000" y="215999"/>
            <a:ext cx="647701" cy="647701"/>
          </a:xfrm>
          <a:prstGeom prst="rect">
            <a:avLst/>
          </a:prstGeom>
          <a:ln w="12700">
            <a:miter lim="400000"/>
          </a:ln>
        </p:spPr>
      </p:pic>
      <p:sp>
        <p:nvSpPr>
          <p:cNvPr id="107" name="Title Text"/>
          <p:cNvSpPr txBox="1">
            <a:spLocks noGrp="1"/>
          </p:cNvSpPr>
          <p:nvPr>
            <p:ph type="title"/>
          </p:nvPr>
        </p:nvSpPr>
        <p:spPr>
          <a:xfrm>
            <a:off x="215999" y="144000"/>
            <a:ext cx="6480001" cy="576001"/>
          </a:xfrm>
          <a:prstGeom prst="rect">
            <a:avLst/>
          </a:prstGeom>
        </p:spPr>
        <p:txBody>
          <a:bodyPr>
            <a:normAutofit/>
          </a:bodyPr>
          <a:lstStyle/>
          <a:p>
            <a:r>
              <a:t>Title Text</a:t>
            </a:r>
          </a:p>
        </p:txBody>
      </p:sp>
      <p:sp>
        <p:nvSpPr>
          <p:cNvPr id="108" name="Body Level One…"/>
          <p:cNvSpPr txBox="1">
            <a:spLocks noGrp="1"/>
          </p:cNvSpPr>
          <p:nvPr>
            <p:ph type="body" idx="1"/>
          </p:nvPr>
        </p:nvSpPr>
        <p:spPr>
          <a:xfrm>
            <a:off x="215999" y="971999"/>
            <a:ext cx="5400001" cy="3564141"/>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8801000" y="4824000"/>
            <a:ext cx="127001" cy="127001"/>
          </a:xfrm>
          <a:prstGeom prst="rect">
            <a:avLst/>
          </a:prstGeom>
        </p:spPr>
        <p:txBody>
          <a:bodyPr/>
          <a:lstStyle/>
          <a:p>
            <a:fld id="{86CB4B4D-7CA3-9044-876B-883B54F8677D}" type="slidenum">
              <a:t>‹#›</a:t>
            </a:fld>
            <a:endParaRPr/>
          </a:p>
        </p:txBody>
      </p:sp>
      <p:sp>
        <p:nvSpPr>
          <p:cNvPr id="110" name="TextBox 6"/>
          <p:cNvSpPr txBox="1"/>
          <p:nvPr/>
        </p:nvSpPr>
        <p:spPr>
          <a:xfrm>
            <a:off x="0" y="-380003"/>
            <a:ext cx="432000" cy="249228"/>
          </a:xfrm>
          <a:prstGeom prst="rect">
            <a:avLst/>
          </a:prstGeom>
          <a:solidFill>
            <a:schemeClr val="accent2"/>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6000" tIns="36000" rIns="36000" bIns="36000">
            <a:spAutoFit/>
          </a:bodyPr>
          <a:lstStyle>
            <a:lvl1pPr>
              <a:lnSpc>
                <a:spcPts val="1400"/>
              </a:lnSpc>
              <a:defRPr b="1">
                <a:solidFill>
                  <a:srgbClr val="FFFFFF"/>
                </a:solidFill>
              </a:defRPr>
            </a:lvl1pPr>
          </a:lstStyle>
          <a:p>
            <a:r>
              <a:t>7</a:t>
            </a:r>
          </a:p>
        </p:txBody>
      </p:sp>
      <p:sp>
        <p:nvSpPr>
          <p:cNvPr id="111" name="TextBox 7"/>
          <p:cNvSpPr txBox="1"/>
          <p:nvPr/>
        </p:nvSpPr>
        <p:spPr>
          <a:xfrm>
            <a:off x="556758" y="-380003"/>
            <a:ext cx="2880001" cy="249228"/>
          </a:xfrm>
          <a:prstGeom prst="rect">
            <a:avLst/>
          </a:prstGeom>
          <a:solidFill>
            <a:schemeClr val="accent1"/>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6000" tIns="36000" rIns="36000" bIns="36000">
            <a:spAutoFit/>
          </a:bodyPr>
          <a:lstStyle>
            <a:lvl1pPr>
              <a:lnSpc>
                <a:spcPts val="1400"/>
              </a:lnSpc>
              <a:defRPr b="1">
                <a:solidFill>
                  <a:srgbClr val="FFFFFF"/>
                </a:solidFill>
              </a:defRPr>
            </a:lvl1pPr>
          </a:lstStyle>
          <a:p>
            <a:r>
              <a:t>Title and bullets large</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bullets and picture large">
    <p:bg>
      <p:bgPr>
        <a:solidFill>
          <a:srgbClr val="FFFFFF"/>
        </a:solidFill>
        <a:effectLst/>
      </p:bgPr>
    </p:bg>
    <p:spTree>
      <p:nvGrpSpPr>
        <p:cNvPr id="1" name=""/>
        <p:cNvGrpSpPr/>
        <p:nvPr/>
      </p:nvGrpSpPr>
      <p:grpSpPr>
        <a:xfrm>
          <a:off x="0" y="0"/>
          <a:ext cx="0" cy="0"/>
          <a:chOff x="0" y="0"/>
          <a:chExt cx="0" cy="0"/>
        </a:xfrm>
      </p:grpSpPr>
      <p:pic>
        <p:nvPicPr>
          <p:cNvPr id="118" name="Picture 7" descr="Picture 7"/>
          <p:cNvPicPr>
            <a:picLocks noChangeAspect="1"/>
          </p:cNvPicPr>
          <p:nvPr/>
        </p:nvPicPr>
        <p:blipFill>
          <a:blip r:embed="rId2"/>
          <a:stretch>
            <a:fillRect/>
          </a:stretch>
        </p:blipFill>
        <p:spPr>
          <a:xfrm>
            <a:off x="8280000" y="215999"/>
            <a:ext cx="647701" cy="647701"/>
          </a:xfrm>
          <a:prstGeom prst="rect">
            <a:avLst/>
          </a:prstGeom>
          <a:ln w="12700">
            <a:miter lim="400000"/>
          </a:ln>
        </p:spPr>
      </p:pic>
      <p:sp>
        <p:nvSpPr>
          <p:cNvPr id="119" name="Title Text"/>
          <p:cNvSpPr txBox="1">
            <a:spLocks noGrp="1"/>
          </p:cNvSpPr>
          <p:nvPr>
            <p:ph type="title"/>
          </p:nvPr>
        </p:nvSpPr>
        <p:spPr>
          <a:xfrm>
            <a:off x="215999" y="144000"/>
            <a:ext cx="4104989" cy="576001"/>
          </a:xfrm>
          <a:prstGeom prst="rect">
            <a:avLst/>
          </a:prstGeom>
        </p:spPr>
        <p:txBody>
          <a:bodyPr>
            <a:normAutofit/>
          </a:bodyPr>
          <a:lstStyle/>
          <a:p>
            <a:r>
              <a:t>Title Text</a:t>
            </a:r>
          </a:p>
        </p:txBody>
      </p:sp>
      <p:sp>
        <p:nvSpPr>
          <p:cNvPr id="120" name="Body Level One…"/>
          <p:cNvSpPr txBox="1">
            <a:spLocks noGrp="1"/>
          </p:cNvSpPr>
          <p:nvPr>
            <p:ph type="body" sz="half" idx="1"/>
          </p:nvPr>
        </p:nvSpPr>
        <p:spPr>
          <a:xfrm>
            <a:off x="215999" y="971999"/>
            <a:ext cx="4104989" cy="3564141"/>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8801000" y="4824000"/>
            <a:ext cx="127001" cy="127001"/>
          </a:xfrm>
          <a:prstGeom prst="rect">
            <a:avLst/>
          </a:prstGeom>
        </p:spPr>
        <p:txBody>
          <a:bodyPr/>
          <a:lstStyle/>
          <a:p>
            <a:fld id="{86CB4B4D-7CA3-9044-876B-883B54F8677D}" type="slidenum">
              <a:t>‹#›</a:t>
            </a:fld>
            <a:endParaRPr/>
          </a:p>
        </p:txBody>
      </p:sp>
      <p:sp>
        <p:nvSpPr>
          <p:cNvPr id="122" name="Picture Placeholder 2"/>
          <p:cNvSpPr>
            <a:spLocks noGrp="1"/>
          </p:cNvSpPr>
          <p:nvPr>
            <p:ph type="pic" idx="21"/>
          </p:nvPr>
        </p:nvSpPr>
        <p:spPr>
          <a:xfrm>
            <a:off x="4571998" y="215999"/>
            <a:ext cx="4356002" cy="4712401"/>
          </a:xfrm>
          <a:prstGeom prst="rect">
            <a:avLst/>
          </a:prstGeom>
        </p:spPr>
        <p:txBody>
          <a:bodyPr lIns="91439" tIns="45719" rIns="91439" bIns="45719"/>
          <a:lstStyle/>
          <a:p>
            <a:endParaRPr/>
          </a:p>
        </p:txBody>
      </p:sp>
      <p:sp>
        <p:nvSpPr>
          <p:cNvPr id="123" name="Text Placeholder 3"/>
          <p:cNvSpPr>
            <a:spLocks noGrp="1"/>
          </p:cNvSpPr>
          <p:nvPr>
            <p:ph type="body" sz="quarter" idx="22" hasCustomPrompt="1"/>
          </p:nvPr>
        </p:nvSpPr>
        <p:spPr>
          <a:xfrm>
            <a:off x="8280000" y="215099"/>
            <a:ext cx="648001" cy="648002"/>
          </a:xfrm>
          <a:prstGeom prst="rect">
            <a:avLst/>
          </a:prstGeom>
          <a:blipFill>
            <a:blip r:embed="rId2"/>
            <a:stretch>
              <a:fillRect/>
            </a:stretch>
          </a:blipFill>
        </p:spPr>
        <p:txBody>
          <a:bodyPr anchor="ctr">
            <a:normAutofit/>
          </a:bodyPr>
          <a:lstStyle>
            <a:lvl1pPr marL="0" indent="0" algn="ctr">
              <a:buSzTx/>
              <a:buFontTx/>
              <a:buNone/>
              <a:defRPr sz="1400"/>
            </a:lvl1pPr>
          </a:lstStyle>
          <a:p>
            <a:r>
              <a:t> </a:t>
            </a:r>
          </a:p>
        </p:txBody>
      </p:sp>
      <p:sp>
        <p:nvSpPr>
          <p:cNvPr id="124" name="Text Placeholder 3"/>
          <p:cNvSpPr>
            <a:spLocks noGrp="1"/>
          </p:cNvSpPr>
          <p:nvPr>
            <p:ph type="body" sz="half" idx="23" hasCustomPrompt="1"/>
          </p:nvPr>
        </p:nvSpPr>
        <p:spPr>
          <a:xfrm>
            <a:off x="4571996" y="2761861"/>
            <a:ext cx="4356001" cy="2165640"/>
          </a:xfrm>
          <a:prstGeom prst="rect">
            <a:avLst/>
          </a:prstGeom>
          <a:gradFill>
            <a:gsLst>
              <a:gs pos="0">
                <a:srgbClr val="FFFF80">
                  <a:alpha val="0"/>
                </a:srgbClr>
              </a:gs>
              <a:gs pos="100000">
                <a:srgbClr val="FFFF80"/>
              </a:gs>
            </a:gsLst>
            <a:lin ang="5400000"/>
          </a:gradFill>
        </p:spPr>
        <p:txBody>
          <a:bodyPr>
            <a:normAutofit/>
          </a:bodyPr>
          <a:lstStyle>
            <a:lvl1pPr marL="0" indent="0">
              <a:buSzTx/>
              <a:buFontTx/>
              <a:buNone/>
            </a:lvl1pPr>
          </a:lstStyle>
          <a:p>
            <a:r>
              <a:t> </a:t>
            </a:r>
          </a:p>
        </p:txBody>
      </p:sp>
      <p:sp>
        <p:nvSpPr>
          <p:cNvPr id="125" name="TextBox 9"/>
          <p:cNvSpPr txBox="1"/>
          <p:nvPr/>
        </p:nvSpPr>
        <p:spPr>
          <a:xfrm>
            <a:off x="0" y="-380003"/>
            <a:ext cx="432000" cy="249228"/>
          </a:xfrm>
          <a:prstGeom prst="rect">
            <a:avLst/>
          </a:prstGeom>
          <a:solidFill>
            <a:schemeClr val="accent2"/>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6000" tIns="36000" rIns="36000" bIns="36000">
            <a:spAutoFit/>
          </a:bodyPr>
          <a:lstStyle>
            <a:lvl1pPr>
              <a:lnSpc>
                <a:spcPts val="1400"/>
              </a:lnSpc>
              <a:defRPr b="1">
                <a:solidFill>
                  <a:srgbClr val="FFFFFF"/>
                </a:solidFill>
              </a:defRPr>
            </a:lvl1pPr>
          </a:lstStyle>
          <a:p>
            <a:r>
              <a:t>8</a:t>
            </a:r>
          </a:p>
        </p:txBody>
      </p:sp>
      <p:sp>
        <p:nvSpPr>
          <p:cNvPr id="126" name="TextBox 11"/>
          <p:cNvSpPr txBox="1"/>
          <p:nvPr/>
        </p:nvSpPr>
        <p:spPr>
          <a:xfrm>
            <a:off x="556757" y="-380003"/>
            <a:ext cx="2880000" cy="249228"/>
          </a:xfrm>
          <a:prstGeom prst="rect">
            <a:avLst/>
          </a:prstGeom>
          <a:solidFill>
            <a:schemeClr val="accent1"/>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6000" tIns="36000" rIns="36000" bIns="36000">
            <a:spAutoFit/>
          </a:bodyPr>
          <a:lstStyle>
            <a:lvl1pPr>
              <a:lnSpc>
                <a:spcPts val="1400"/>
              </a:lnSpc>
              <a:defRPr b="1">
                <a:solidFill>
                  <a:srgbClr val="FFFFFF"/>
                </a:solidFill>
              </a:defRPr>
            </a:lvl1pPr>
          </a:lstStyle>
          <a:p>
            <a:r>
              <a:t>Title, bullets and picture large</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Text and Chart">
    <p:bg>
      <p:bgPr>
        <a:solidFill>
          <a:srgbClr val="FFFFFF"/>
        </a:solidFill>
        <a:effectLst/>
      </p:bgPr>
    </p:bg>
    <p:spTree>
      <p:nvGrpSpPr>
        <p:cNvPr id="1" name=""/>
        <p:cNvGrpSpPr/>
        <p:nvPr/>
      </p:nvGrpSpPr>
      <p:grpSpPr>
        <a:xfrm>
          <a:off x="0" y="0"/>
          <a:ext cx="0" cy="0"/>
          <a:chOff x="0" y="0"/>
          <a:chExt cx="0" cy="0"/>
        </a:xfrm>
      </p:grpSpPr>
      <p:pic>
        <p:nvPicPr>
          <p:cNvPr id="173" name="Picture 7" descr="Picture 7"/>
          <p:cNvPicPr>
            <a:picLocks noChangeAspect="1"/>
          </p:cNvPicPr>
          <p:nvPr/>
        </p:nvPicPr>
        <p:blipFill>
          <a:blip r:embed="rId2"/>
          <a:stretch>
            <a:fillRect/>
          </a:stretch>
        </p:blipFill>
        <p:spPr>
          <a:xfrm>
            <a:off x="8280000" y="215999"/>
            <a:ext cx="647701" cy="647701"/>
          </a:xfrm>
          <a:prstGeom prst="rect">
            <a:avLst/>
          </a:prstGeom>
          <a:ln w="12700">
            <a:miter lim="400000"/>
          </a:ln>
        </p:spPr>
      </p:pic>
      <p:sp>
        <p:nvSpPr>
          <p:cNvPr id="174" name="Title Text"/>
          <p:cNvSpPr txBox="1">
            <a:spLocks noGrp="1"/>
          </p:cNvSpPr>
          <p:nvPr>
            <p:ph type="title"/>
          </p:nvPr>
        </p:nvSpPr>
        <p:spPr>
          <a:xfrm>
            <a:off x="215999" y="144000"/>
            <a:ext cx="4104989" cy="576001"/>
          </a:xfrm>
          <a:prstGeom prst="rect">
            <a:avLst/>
          </a:prstGeom>
        </p:spPr>
        <p:txBody>
          <a:bodyPr>
            <a:normAutofit/>
          </a:bodyPr>
          <a:lstStyle/>
          <a:p>
            <a:r>
              <a:t>Title Text</a:t>
            </a:r>
          </a:p>
        </p:txBody>
      </p:sp>
      <p:sp>
        <p:nvSpPr>
          <p:cNvPr id="175" name="Body Level One…"/>
          <p:cNvSpPr txBox="1">
            <a:spLocks noGrp="1"/>
          </p:cNvSpPr>
          <p:nvPr>
            <p:ph type="body" sz="half" idx="1"/>
          </p:nvPr>
        </p:nvSpPr>
        <p:spPr>
          <a:xfrm>
            <a:off x="215999" y="971999"/>
            <a:ext cx="4104989" cy="3564141"/>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76" name="Slide Number"/>
          <p:cNvSpPr txBox="1">
            <a:spLocks noGrp="1"/>
          </p:cNvSpPr>
          <p:nvPr>
            <p:ph type="sldNum" sz="quarter" idx="2"/>
          </p:nvPr>
        </p:nvSpPr>
        <p:spPr>
          <a:xfrm>
            <a:off x="8801000" y="4824000"/>
            <a:ext cx="127001" cy="127001"/>
          </a:xfrm>
          <a:prstGeom prst="rect">
            <a:avLst/>
          </a:prstGeom>
        </p:spPr>
        <p:txBody>
          <a:bodyPr/>
          <a:lstStyle/>
          <a:p>
            <a:fld id="{86CB4B4D-7CA3-9044-876B-883B54F8677D}" type="slidenum">
              <a:t>‹#›</a:t>
            </a:fld>
            <a:endParaRPr/>
          </a:p>
        </p:txBody>
      </p:sp>
      <p:sp>
        <p:nvSpPr>
          <p:cNvPr id="177" name="TextBox 7"/>
          <p:cNvSpPr txBox="1"/>
          <p:nvPr/>
        </p:nvSpPr>
        <p:spPr>
          <a:xfrm>
            <a:off x="0" y="-380003"/>
            <a:ext cx="432000" cy="249228"/>
          </a:xfrm>
          <a:prstGeom prst="rect">
            <a:avLst/>
          </a:prstGeom>
          <a:solidFill>
            <a:schemeClr val="accent2"/>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6000" tIns="36000" rIns="36000" bIns="36000">
            <a:spAutoFit/>
          </a:bodyPr>
          <a:lstStyle>
            <a:lvl1pPr>
              <a:lnSpc>
                <a:spcPts val="1400"/>
              </a:lnSpc>
              <a:defRPr b="1">
                <a:solidFill>
                  <a:srgbClr val="FFFFFF"/>
                </a:solidFill>
              </a:defRPr>
            </a:lvl1pPr>
          </a:lstStyle>
          <a:p>
            <a:r>
              <a:t>12</a:t>
            </a:r>
          </a:p>
        </p:txBody>
      </p:sp>
      <p:sp>
        <p:nvSpPr>
          <p:cNvPr id="178" name="TextBox 8"/>
          <p:cNvSpPr txBox="1"/>
          <p:nvPr/>
        </p:nvSpPr>
        <p:spPr>
          <a:xfrm>
            <a:off x="556757" y="-380003"/>
            <a:ext cx="2880000" cy="249228"/>
          </a:xfrm>
          <a:prstGeom prst="rect">
            <a:avLst/>
          </a:prstGeom>
          <a:solidFill>
            <a:schemeClr val="accent1"/>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6000" tIns="36000" rIns="36000" bIns="36000">
            <a:spAutoFit/>
          </a:bodyPr>
          <a:lstStyle>
            <a:lvl1pPr>
              <a:lnSpc>
                <a:spcPts val="1400"/>
              </a:lnSpc>
              <a:defRPr b="1">
                <a:solidFill>
                  <a:srgbClr val="FFFFFF"/>
                </a:solidFill>
              </a:defRPr>
            </a:lvl1pPr>
          </a:lstStyle>
          <a:p>
            <a:r>
              <a:t>Title, text and chart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Quot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50" name="Picture 7" descr="Picture 7"/>
          <p:cNvPicPr>
            <a:picLocks noChangeAspect="1"/>
          </p:cNvPicPr>
          <p:nvPr/>
        </p:nvPicPr>
        <p:blipFill>
          <a:blip r:embed="rId3"/>
          <a:stretch>
            <a:fillRect/>
          </a:stretch>
        </p:blipFill>
        <p:spPr>
          <a:xfrm>
            <a:off x="8280000" y="215999"/>
            <a:ext cx="647701" cy="647701"/>
          </a:xfrm>
          <a:prstGeom prst="rect">
            <a:avLst/>
          </a:prstGeom>
          <a:ln w="12700">
            <a:miter lim="400000"/>
          </a:ln>
        </p:spPr>
      </p:pic>
      <p:sp>
        <p:nvSpPr>
          <p:cNvPr id="251" name="Title Text"/>
          <p:cNvSpPr txBox="1">
            <a:spLocks noGrp="1"/>
          </p:cNvSpPr>
          <p:nvPr>
            <p:ph type="title"/>
          </p:nvPr>
        </p:nvSpPr>
        <p:spPr>
          <a:xfrm>
            <a:off x="1331999" y="1584000"/>
            <a:ext cx="6480001" cy="1440001"/>
          </a:xfrm>
          <a:prstGeom prst="rect">
            <a:avLst/>
          </a:prstGeom>
        </p:spPr>
        <p:txBody>
          <a:bodyPr anchor="b">
            <a:normAutofit/>
          </a:bodyPr>
          <a:lstStyle>
            <a:lvl1pPr algn="ctr">
              <a:defRPr sz="1900"/>
            </a:lvl1pPr>
          </a:lstStyle>
          <a:p>
            <a:r>
              <a:t>Title Text</a:t>
            </a:r>
          </a:p>
        </p:txBody>
      </p:sp>
      <p:sp>
        <p:nvSpPr>
          <p:cNvPr id="252" name="Picture Placeholder 2"/>
          <p:cNvSpPr>
            <a:spLocks noGrp="1"/>
          </p:cNvSpPr>
          <p:nvPr>
            <p:ph type="pic" sz="quarter" idx="21"/>
          </p:nvPr>
        </p:nvSpPr>
        <p:spPr>
          <a:xfrm>
            <a:off x="2966196" y="3185999"/>
            <a:ext cx="324001" cy="324001"/>
          </a:xfrm>
          <a:prstGeom prst="rect">
            <a:avLst/>
          </a:prstGeom>
        </p:spPr>
        <p:txBody>
          <a:bodyPr lIns="91439" tIns="45719" rIns="91439" bIns="45719"/>
          <a:lstStyle/>
          <a:p>
            <a:endParaRPr/>
          </a:p>
        </p:txBody>
      </p:sp>
      <p:sp>
        <p:nvSpPr>
          <p:cNvPr id="253" name="Body Level One…"/>
          <p:cNvSpPr txBox="1">
            <a:spLocks noGrp="1"/>
          </p:cNvSpPr>
          <p:nvPr>
            <p:ph type="body" sz="quarter" idx="1"/>
          </p:nvPr>
        </p:nvSpPr>
        <p:spPr>
          <a:xfrm>
            <a:off x="3420000" y="3239999"/>
            <a:ext cx="3960001" cy="252001"/>
          </a:xfrm>
          <a:prstGeom prst="rect">
            <a:avLst/>
          </a:prstGeom>
        </p:spPr>
        <p:txBody>
          <a:bodyPr>
            <a:normAutofit/>
          </a:bodyPr>
          <a:lstStyle>
            <a:lvl1pPr marL="0" indent="0">
              <a:buSzTx/>
              <a:buFontTx/>
              <a:buNone/>
              <a:defRPr sz="1200"/>
            </a:lvl1pPr>
            <a:lvl2pPr marL="0" indent="342900">
              <a:buSzTx/>
              <a:buFontTx/>
              <a:buNone/>
              <a:defRPr sz="1200"/>
            </a:lvl2pPr>
            <a:lvl3pPr marL="0" indent="685800">
              <a:buSzTx/>
              <a:buFontTx/>
              <a:buNone/>
              <a:defRPr sz="1200"/>
            </a:lvl3pPr>
            <a:lvl4pPr marL="0" indent="1028700">
              <a:buSzTx/>
              <a:buFontTx/>
              <a:buNone/>
              <a:defRPr sz="1200"/>
            </a:lvl4pPr>
            <a:lvl5pPr marL="0" indent="1371600">
              <a:buSzTx/>
              <a:buFontTx/>
              <a:buNone/>
              <a:defRPr sz="1200"/>
            </a:lvl5pPr>
          </a:lstStyle>
          <a:p>
            <a:r>
              <a:t>Body Level One</a:t>
            </a:r>
          </a:p>
          <a:p>
            <a:pPr lvl="1"/>
            <a:r>
              <a:t>Body Level Two</a:t>
            </a:r>
          </a:p>
          <a:p>
            <a:pPr lvl="2"/>
            <a:r>
              <a:t>Body Level Three</a:t>
            </a:r>
          </a:p>
          <a:p>
            <a:pPr lvl="3"/>
            <a:r>
              <a:t>Body Level Four</a:t>
            </a:r>
          </a:p>
          <a:p>
            <a:pPr lvl="4"/>
            <a:r>
              <a:t>Body Level Five</a:t>
            </a:r>
          </a:p>
        </p:txBody>
      </p:sp>
      <p:sp>
        <p:nvSpPr>
          <p:cNvPr id="254" name="Slide Number"/>
          <p:cNvSpPr txBox="1">
            <a:spLocks noGrp="1"/>
          </p:cNvSpPr>
          <p:nvPr>
            <p:ph type="sldNum" sz="quarter" idx="2"/>
          </p:nvPr>
        </p:nvSpPr>
        <p:spPr>
          <a:xfrm>
            <a:off x="8801000" y="4824000"/>
            <a:ext cx="127001" cy="127001"/>
          </a:xfrm>
          <a:prstGeom prst="rect">
            <a:avLst/>
          </a:prstGeom>
        </p:spPr>
        <p:txBody>
          <a:bodyPr/>
          <a:lstStyle/>
          <a:p>
            <a:fld id="{86CB4B4D-7CA3-9044-876B-883B54F8677D}" type="slidenum">
              <a:t>‹#›</a:t>
            </a:fld>
            <a:endParaRPr/>
          </a:p>
        </p:txBody>
      </p:sp>
      <p:sp>
        <p:nvSpPr>
          <p:cNvPr id="255" name="TextBox 7"/>
          <p:cNvSpPr txBox="1"/>
          <p:nvPr/>
        </p:nvSpPr>
        <p:spPr>
          <a:xfrm>
            <a:off x="0" y="-380003"/>
            <a:ext cx="432000" cy="249228"/>
          </a:xfrm>
          <a:prstGeom prst="rect">
            <a:avLst/>
          </a:prstGeom>
          <a:solidFill>
            <a:schemeClr val="accent2"/>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6000" tIns="36000" rIns="36000" bIns="36000">
            <a:spAutoFit/>
          </a:bodyPr>
          <a:lstStyle>
            <a:lvl1pPr>
              <a:lnSpc>
                <a:spcPts val="1400"/>
              </a:lnSpc>
              <a:defRPr b="1">
                <a:solidFill>
                  <a:srgbClr val="FFFFFF"/>
                </a:solidFill>
              </a:defRPr>
            </a:lvl1pPr>
          </a:lstStyle>
          <a:p>
            <a:r>
              <a:t>16</a:t>
            </a:r>
          </a:p>
        </p:txBody>
      </p:sp>
      <p:sp>
        <p:nvSpPr>
          <p:cNvPr id="256" name="TextBox 8"/>
          <p:cNvSpPr txBox="1"/>
          <p:nvPr/>
        </p:nvSpPr>
        <p:spPr>
          <a:xfrm>
            <a:off x="556757" y="-380003"/>
            <a:ext cx="2880000" cy="249228"/>
          </a:xfrm>
          <a:prstGeom prst="rect">
            <a:avLst/>
          </a:prstGeom>
          <a:solidFill>
            <a:schemeClr val="accent1"/>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6000" tIns="36000" rIns="36000" bIns="36000">
            <a:spAutoFit/>
          </a:bodyPr>
          <a:lstStyle>
            <a:lvl1pPr>
              <a:lnSpc>
                <a:spcPts val="1400"/>
              </a:lnSpc>
              <a:defRPr b="1">
                <a:solidFill>
                  <a:srgbClr val="FFFFFF"/>
                </a:solidFill>
              </a:defRPr>
            </a:lvl1pPr>
          </a:lstStyle>
          <a:p>
            <a:r>
              <a:t>Quote</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En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09" name="Picture 7" descr="Picture 7"/>
          <p:cNvPicPr>
            <a:picLocks noChangeAspect="1"/>
          </p:cNvPicPr>
          <p:nvPr/>
        </p:nvPicPr>
        <p:blipFill>
          <a:blip r:embed="rId3"/>
          <a:stretch>
            <a:fillRect/>
          </a:stretch>
        </p:blipFill>
        <p:spPr>
          <a:xfrm>
            <a:off x="8280000" y="215999"/>
            <a:ext cx="647701" cy="647701"/>
          </a:xfrm>
          <a:prstGeom prst="rect">
            <a:avLst/>
          </a:prstGeom>
          <a:ln w="12700">
            <a:miter lim="400000"/>
          </a:ln>
        </p:spPr>
      </p:pic>
      <p:sp>
        <p:nvSpPr>
          <p:cNvPr id="310" name="Title Text"/>
          <p:cNvSpPr txBox="1">
            <a:spLocks noGrp="1"/>
          </p:cNvSpPr>
          <p:nvPr>
            <p:ph type="title"/>
          </p:nvPr>
        </p:nvSpPr>
        <p:spPr>
          <a:xfrm>
            <a:off x="216001" y="144000"/>
            <a:ext cx="6480000" cy="1656001"/>
          </a:xfrm>
          <a:prstGeom prst="rect">
            <a:avLst/>
          </a:prstGeom>
        </p:spPr>
        <p:txBody>
          <a:bodyPr>
            <a:normAutofit/>
          </a:bodyPr>
          <a:lstStyle/>
          <a:p>
            <a:r>
              <a:t>Title Text</a:t>
            </a:r>
          </a:p>
        </p:txBody>
      </p:sp>
      <p:sp>
        <p:nvSpPr>
          <p:cNvPr id="311" name="Body Level One…"/>
          <p:cNvSpPr txBox="1">
            <a:spLocks noGrp="1"/>
          </p:cNvSpPr>
          <p:nvPr>
            <p:ph type="body" sz="quarter" idx="1"/>
          </p:nvPr>
        </p:nvSpPr>
        <p:spPr>
          <a:xfrm>
            <a:off x="215999" y="2016000"/>
            <a:ext cx="2949179" cy="718235"/>
          </a:xfrm>
          <a:prstGeom prst="rect">
            <a:avLst/>
          </a:prstGeom>
          <a:ln w="6350">
            <a:solidFill>
              <a:srgbClr val="000000"/>
            </a:solidFill>
            <a:round/>
          </a:ln>
        </p:spPr>
        <p:txBody>
          <a:bodyPr anchor="ctr">
            <a:normAutofit/>
          </a:bodyPr>
          <a:lstStyle>
            <a:lvl1pPr marL="0" indent="0" algn="ctr">
              <a:buSzTx/>
              <a:buFontTx/>
              <a:buNone/>
              <a:defRPr sz="1400"/>
            </a:lvl1pPr>
            <a:lvl2pPr marL="0" indent="342900" algn="ctr">
              <a:buSzTx/>
              <a:buFontTx/>
              <a:buNone/>
              <a:defRPr sz="1400"/>
            </a:lvl2pPr>
            <a:lvl3pPr marL="0" indent="685800" algn="ctr">
              <a:buSzTx/>
              <a:buFontTx/>
              <a:buNone/>
              <a:defRPr sz="1400"/>
            </a:lvl3pPr>
            <a:lvl4pPr marL="0" indent="1028700" algn="ctr">
              <a:buSzTx/>
              <a:buFontTx/>
              <a:buNone/>
              <a:defRPr sz="1400"/>
            </a:lvl4pPr>
            <a:lvl5pPr marL="0" indent="1371600" algn="ctr">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312" name="TextBox 3"/>
          <p:cNvSpPr txBox="1"/>
          <p:nvPr/>
        </p:nvSpPr>
        <p:spPr>
          <a:xfrm>
            <a:off x="0" y="-380003"/>
            <a:ext cx="432000" cy="249228"/>
          </a:xfrm>
          <a:prstGeom prst="rect">
            <a:avLst/>
          </a:prstGeom>
          <a:solidFill>
            <a:schemeClr val="accent2"/>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6000" tIns="36000" rIns="36000" bIns="36000">
            <a:spAutoFit/>
          </a:bodyPr>
          <a:lstStyle>
            <a:lvl1pPr>
              <a:lnSpc>
                <a:spcPts val="1400"/>
              </a:lnSpc>
              <a:defRPr b="1">
                <a:solidFill>
                  <a:srgbClr val="FFFFFF"/>
                </a:solidFill>
              </a:defRPr>
            </a:lvl1pPr>
          </a:lstStyle>
          <a:p>
            <a:r>
              <a:t>21</a:t>
            </a:r>
          </a:p>
        </p:txBody>
      </p:sp>
      <p:sp>
        <p:nvSpPr>
          <p:cNvPr id="313" name="TextBox 4"/>
          <p:cNvSpPr txBox="1"/>
          <p:nvPr/>
        </p:nvSpPr>
        <p:spPr>
          <a:xfrm>
            <a:off x="556757" y="-380003"/>
            <a:ext cx="2880000" cy="249228"/>
          </a:xfrm>
          <a:prstGeom prst="rect">
            <a:avLst/>
          </a:prstGeom>
          <a:solidFill>
            <a:schemeClr val="accent1"/>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6000" tIns="36000" rIns="36000" bIns="36000">
            <a:spAutoFit/>
          </a:bodyPr>
          <a:lstStyle>
            <a:lvl1pPr>
              <a:lnSpc>
                <a:spcPts val="1400"/>
              </a:lnSpc>
              <a:defRPr b="1">
                <a:solidFill>
                  <a:srgbClr val="FFFFFF"/>
                </a:solidFill>
              </a:defRPr>
            </a:lvl1pPr>
          </a:lstStyle>
          <a:p>
            <a:r>
              <a:t>End</a:t>
            </a:r>
          </a:p>
        </p:txBody>
      </p:sp>
      <p:sp>
        <p:nvSpPr>
          <p:cNvPr id="3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Big 1">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21" name="Picture 7" descr="Picture 7"/>
          <p:cNvPicPr>
            <a:picLocks noChangeAspect="1"/>
          </p:cNvPicPr>
          <p:nvPr/>
        </p:nvPicPr>
        <p:blipFill>
          <a:blip r:embed="rId3"/>
          <a:stretch>
            <a:fillRect/>
          </a:stretch>
        </p:blipFill>
        <p:spPr>
          <a:xfrm>
            <a:off x="8280000" y="215999"/>
            <a:ext cx="647701" cy="647701"/>
          </a:xfrm>
          <a:prstGeom prst="rect">
            <a:avLst/>
          </a:prstGeom>
          <a:ln w="12700">
            <a:miter lim="400000"/>
          </a:ln>
        </p:spPr>
      </p:pic>
      <p:sp>
        <p:nvSpPr>
          <p:cNvPr id="322" name="Title Text"/>
          <p:cNvSpPr txBox="1">
            <a:spLocks noGrp="1"/>
          </p:cNvSpPr>
          <p:nvPr>
            <p:ph type="title"/>
          </p:nvPr>
        </p:nvSpPr>
        <p:spPr>
          <a:xfrm>
            <a:off x="216001" y="107999"/>
            <a:ext cx="6480000" cy="1692002"/>
          </a:xfrm>
          <a:prstGeom prst="rect">
            <a:avLst/>
          </a:prstGeom>
        </p:spPr>
        <p:txBody>
          <a:bodyPr>
            <a:normAutofit/>
          </a:bodyPr>
          <a:lstStyle>
            <a:lvl1pPr>
              <a:defRPr sz="5800"/>
            </a:lvl1pPr>
          </a:lstStyle>
          <a:p>
            <a:r>
              <a:t>Title Text</a:t>
            </a:r>
          </a:p>
        </p:txBody>
      </p:sp>
      <p:sp>
        <p:nvSpPr>
          <p:cNvPr id="323" name="Body Level One…"/>
          <p:cNvSpPr txBox="1">
            <a:spLocks noGrp="1"/>
          </p:cNvSpPr>
          <p:nvPr>
            <p:ph type="body" sz="quarter" idx="1"/>
          </p:nvPr>
        </p:nvSpPr>
        <p:spPr>
          <a:xfrm>
            <a:off x="216001" y="1799999"/>
            <a:ext cx="6480000" cy="324001"/>
          </a:xfrm>
          <a:prstGeom prst="rect">
            <a:avLst/>
          </a:prstGeom>
        </p:spPr>
        <p:txBody>
          <a:bodyPr>
            <a:normAutofit/>
          </a:bodyPr>
          <a:lstStyle>
            <a:lvl1pPr marL="0" indent="0">
              <a:lnSpc>
                <a:spcPct val="110000"/>
              </a:lnSpc>
              <a:buSzTx/>
              <a:buFontTx/>
              <a:buNone/>
              <a:defRPr sz="1600"/>
            </a:lvl1pPr>
            <a:lvl2pPr marL="0" indent="342900">
              <a:lnSpc>
                <a:spcPct val="110000"/>
              </a:lnSpc>
              <a:buSzTx/>
              <a:buFontTx/>
              <a:buNone/>
              <a:defRPr sz="1600"/>
            </a:lvl2pPr>
            <a:lvl3pPr marL="0" indent="685800">
              <a:lnSpc>
                <a:spcPct val="110000"/>
              </a:lnSpc>
              <a:buSzTx/>
              <a:buFontTx/>
              <a:buNone/>
              <a:defRPr sz="1600"/>
            </a:lvl3pPr>
            <a:lvl4pPr marL="0" indent="1028700">
              <a:lnSpc>
                <a:spcPct val="110000"/>
              </a:lnSpc>
              <a:buSzTx/>
              <a:buFontTx/>
              <a:buNone/>
              <a:defRPr sz="1600"/>
            </a:lvl4pPr>
            <a:lvl5pPr marL="0" indent="1371600">
              <a:lnSpc>
                <a:spcPct val="110000"/>
              </a:lnSpc>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324" name="TextBox 3"/>
          <p:cNvSpPr txBox="1"/>
          <p:nvPr/>
        </p:nvSpPr>
        <p:spPr>
          <a:xfrm>
            <a:off x="0" y="-380003"/>
            <a:ext cx="432000" cy="249228"/>
          </a:xfrm>
          <a:prstGeom prst="rect">
            <a:avLst/>
          </a:prstGeom>
          <a:solidFill>
            <a:schemeClr val="accent2"/>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6000" tIns="36000" rIns="36000" bIns="36000">
            <a:spAutoFit/>
          </a:bodyPr>
          <a:lstStyle>
            <a:lvl1pPr>
              <a:lnSpc>
                <a:spcPts val="1400"/>
              </a:lnSpc>
              <a:defRPr b="1">
                <a:solidFill>
                  <a:srgbClr val="FFFFFF"/>
                </a:solidFill>
              </a:defRPr>
            </a:lvl1pPr>
          </a:lstStyle>
          <a:p>
            <a:r>
              <a:t>22</a:t>
            </a:r>
          </a:p>
        </p:txBody>
      </p:sp>
      <p:sp>
        <p:nvSpPr>
          <p:cNvPr id="325" name="TextBox 4"/>
          <p:cNvSpPr txBox="1"/>
          <p:nvPr/>
        </p:nvSpPr>
        <p:spPr>
          <a:xfrm>
            <a:off x="556757" y="-380003"/>
            <a:ext cx="2880000" cy="249228"/>
          </a:xfrm>
          <a:prstGeom prst="rect">
            <a:avLst/>
          </a:prstGeom>
          <a:solidFill>
            <a:schemeClr val="accent1"/>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6000" tIns="36000" rIns="36000" bIns="36000">
            <a:spAutoFit/>
          </a:bodyPr>
          <a:lstStyle>
            <a:lvl1pPr>
              <a:lnSpc>
                <a:spcPts val="1400"/>
              </a:lnSpc>
              <a:defRPr b="1">
                <a:solidFill>
                  <a:srgbClr val="FFFFFF"/>
                </a:solidFill>
              </a:defRPr>
            </a:lvl1pPr>
          </a:lstStyle>
          <a:p>
            <a:r>
              <a:t>Title Big 1</a:t>
            </a:r>
          </a:p>
        </p:txBody>
      </p:sp>
      <p:sp>
        <p:nvSpPr>
          <p:cNvPr id="3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Small 1">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81" name="Picture 7" descr="Picture 7"/>
          <p:cNvPicPr>
            <a:picLocks noChangeAspect="1"/>
          </p:cNvPicPr>
          <p:nvPr/>
        </p:nvPicPr>
        <p:blipFill>
          <a:blip r:embed="rId3"/>
          <a:stretch>
            <a:fillRect/>
          </a:stretch>
        </p:blipFill>
        <p:spPr>
          <a:xfrm>
            <a:off x="8280000" y="215999"/>
            <a:ext cx="647701" cy="647701"/>
          </a:xfrm>
          <a:prstGeom prst="rect">
            <a:avLst/>
          </a:prstGeom>
          <a:ln w="12700">
            <a:miter lim="400000"/>
          </a:ln>
        </p:spPr>
      </p:pic>
      <p:sp>
        <p:nvSpPr>
          <p:cNvPr id="382" name="Click to edit Master title  style"/>
          <p:cNvSpPr txBox="1">
            <a:spLocks noGrp="1"/>
          </p:cNvSpPr>
          <p:nvPr>
            <p:ph type="title" hasCustomPrompt="1"/>
          </p:nvPr>
        </p:nvSpPr>
        <p:spPr>
          <a:xfrm>
            <a:off x="216001" y="144000"/>
            <a:ext cx="6480000" cy="1656001"/>
          </a:xfrm>
          <a:prstGeom prst="rect">
            <a:avLst/>
          </a:prstGeom>
        </p:spPr>
        <p:txBody>
          <a:bodyPr>
            <a:normAutofit/>
          </a:bodyPr>
          <a:lstStyle/>
          <a:p>
            <a:r>
              <a:t>Click to edit Master title  style</a:t>
            </a:r>
          </a:p>
        </p:txBody>
      </p:sp>
      <p:sp>
        <p:nvSpPr>
          <p:cNvPr id="383" name="Body Level One…"/>
          <p:cNvSpPr txBox="1">
            <a:spLocks noGrp="1"/>
          </p:cNvSpPr>
          <p:nvPr>
            <p:ph type="body" sz="quarter" idx="1"/>
          </p:nvPr>
        </p:nvSpPr>
        <p:spPr>
          <a:xfrm>
            <a:off x="216001" y="1799999"/>
            <a:ext cx="6480000" cy="324001"/>
          </a:xfrm>
          <a:prstGeom prst="rect">
            <a:avLst/>
          </a:prstGeom>
        </p:spPr>
        <p:txBody>
          <a:bodyPr>
            <a:normAutofit/>
          </a:bodyPr>
          <a:lstStyle>
            <a:lvl1pPr marL="0" indent="0">
              <a:lnSpc>
                <a:spcPct val="110000"/>
              </a:lnSpc>
              <a:buSzTx/>
              <a:buFontTx/>
              <a:buNone/>
              <a:defRPr sz="1600"/>
            </a:lvl1pPr>
            <a:lvl2pPr marL="0" indent="342900">
              <a:lnSpc>
                <a:spcPct val="110000"/>
              </a:lnSpc>
              <a:buSzTx/>
              <a:buFontTx/>
              <a:buNone/>
              <a:defRPr sz="1600"/>
            </a:lvl2pPr>
            <a:lvl3pPr marL="0" indent="685800">
              <a:lnSpc>
                <a:spcPct val="110000"/>
              </a:lnSpc>
              <a:buSzTx/>
              <a:buFontTx/>
              <a:buNone/>
              <a:defRPr sz="1600"/>
            </a:lvl3pPr>
            <a:lvl4pPr marL="0" indent="1028700">
              <a:lnSpc>
                <a:spcPct val="110000"/>
              </a:lnSpc>
              <a:buSzTx/>
              <a:buFontTx/>
              <a:buNone/>
              <a:defRPr sz="1600"/>
            </a:lvl4pPr>
            <a:lvl5pPr marL="0" indent="1371600">
              <a:lnSpc>
                <a:spcPct val="110000"/>
              </a:lnSpc>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384" name="TextBox 3"/>
          <p:cNvSpPr txBox="1"/>
          <p:nvPr/>
        </p:nvSpPr>
        <p:spPr>
          <a:xfrm>
            <a:off x="0" y="-380003"/>
            <a:ext cx="432000" cy="249228"/>
          </a:xfrm>
          <a:prstGeom prst="rect">
            <a:avLst/>
          </a:prstGeom>
          <a:solidFill>
            <a:schemeClr val="accent2"/>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6000" tIns="36000" rIns="36000" bIns="36000">
            <a:spAutoFit/>
          </a:bodyPr>
          <a:lstStyle>
            <a:lvl1pPr>
              <a:lnSpc>
                <a:spcPts val="1400"/>
              </a:lnSpc>
              <a:defRPr b="1">
                <a:solidFill>
                  <a:srgbClr val="FFFFFF"/>
                </a:solidFill>
              </a:defRPr>
            </a:lvl1pPr>
          </a:lstStyle>
          <a:p>
            <a:r>
              <a:t>27</a:t>
            </a:r>
          </a:p>
        </p:txBody>
      </p:sp>
      <p:sp>
        <p:nvSpPr>
          <p:cNvPr id="385" name="TextBox 4"/>
          <p:cNvSpPr txBox="1"/>
          <p:nvPr/>
        </p:nvSpPr>
        <p:spPr>
          <a:xfrm>
            <a:off x="556757" y="-380003"/>
            <a:ext cx="2880000" cy="249228"/>
          </a:xfrm>
          <a:prstGeom prst="rect">
            <a:avLst/>
          </a:prstGeom>
          <a:solidFill>
            <a:schemeClr val="accent1"/>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6000" tIns="36000" rIns="36000" bIns="36000">
            <a:spAutoFit/>
          </a:bodyPr>
          <a:lstStyle>
            <a:lvl1pPr>
              <a:lnSpc>
                <a:spcPts val="1400"/>
              </a:lnSpc>
              <a:defRPr b="1">
                <a:solidFill>
                  <a:srgbClr val="FFFFFF"/>
                </a:solidFill>
              </a:defRPr>
            </a:lvl1pPr>
          </a:lstStyle>
          <a:p>
            <a:r>
              <a:t>Title Small 1</a:t>
            </a:r>
          </a:p>
        </p:txBody>
      </p:sp>
      <p:sp>
        <p:nvSpPr>
          <p:cNvPr id="3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1"/>
          <a:srcRect/>
          <a:stretch>
            <a:fillRect/>
          </a:stretch>
        </a:blipFill>
        <a:effectLst/>
      </p:bgPr>
    </p:bg>
    <p:spTree>
      <p:nvGrpSpPr>
        <p:cNvPr id="1" name=""/>
        <p:cNvGrpSpPr/>
        <p:nvPr/>
      </p:nvGrpSpPr>
      <p:grpSpPr>
        <a:xfrm>
          <a:off x="0" y="0"/>
          <a:ext cx="0" cy="0"/>
          <a:chOff x="0" y="0"/>
          <a:chExt cx="0" cy="0"/>
        </a:xfrm>
      </p:grpSpPr>
      <p:pic>
        <p:nvPicPr>
          <p:cNvPr id="2" name="Picture 7" descr="Picture 7"/>
          <p:cNvPicPr>
            <a:picLocks noChangeAspect="1"/>
          </p:cNvPicPr>
          <p:nvPr/>
        </p:nvPicPr>
        <p:blipFill>
          <a:blip r:embed="rId12"/>
          <a:stretch>
            <a:fillRect/>
          </a:stretch>
        </p:blipFill>
        <p:spPr>
          <a:xfrm>
            <a:off x="3528000" y="1116000"/>
            <a:ext cx="2088001" cy="2088001"/>
          </a:xfrm>
          <a:prstGeom prst="rect">
            <a:avLst/>
          </a:prstGeom>
          <a:ln w="12700">
            <a:miter lim="400000"/>
          </a:ln>
        </p:spPr>
      </p:pic>
      <p:sp>
        <p:nvSpPr>
          <p:cNvPr id="3" name="Straight Connector 9"/>
          <p:cNvSpPr/>
          <p:nvPr/>
        </p:nvSpPr>
        <p:spPr>
          <a:xfrm>
            <a:off x="215999" y="4553999"/>
            <a:ext cx="8712002" cy="1"/>
          </a:xfrm>
          <a:prstGeom prst="line">
            <a:avLst/>
          </a:prstGeom>
          <a:ln w="6350">
            <a:solidFill>
              <a:srgbClr val="000000"/>
            </a:solidFill>
            <a:miter/>
          </a:ln>
        </p:spPr>
        <p:txBody>
          <a:bodyPr lIns="45719" rIns="45719"/>
          <a:lstStyle/>
          <a:p>
            <a:endParaRPr/>
          </a:p>
        </p:txBody>
      </p:sp>
      <p:sp>
        <p:nvSpPr>
          <p:cNvPr id="4" name="TextBox 11"/>
          <p:cNvSpPr txBox="1"/>
          <p:nvPr/>
        </p:nvSpPr>
        <p:spPr>
          <a:xfrm>
            <a:off x="215999" y="4643999"/>
            <a:ext cx="8712001" cy="39215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numCol="9" spcCol="5442"/>
          <a:lstStyle/>
          <a:p>
            <a:pPr>
              <a:defRPr sz="700"/>
            </a:pPr>
            <a:r>
              <a:t>Freie Universität </a:t>
            </a:r>
          </a:p>
          <a:p>
            <a:pPr>
              <a:defRPr sz="700"/>
            </a:pPr>
            <a:r>
              <a:t>Berlin</a:t>
            </a:r>
          </a:p>
          <a:p>
            <a:pPr>
              <a:defRPr sz="700"/>
            </a:pPr>
            <a:endParaRPr/>
          </a:p>
          <a:p>
            <a:pPr>
              <a:defRPr sz="700"/>
            </a:pPr>
            <a:endParaRPr/>
          </a:p>
          <a:p>
            <a:pPr>
              <a:defRPr sz="700"/>
            </a:pPr>
            <a:r>
              <a:t>Alma Mater </a:t>
            </a:r>
          </a:p>
          <a:p>
            <a:pPr>
              <a:defRPr sz="700"/>
            </a:pPr>
            <a:r>
              <a:t>Studiorum Universitá </a:t>
            </a:r>
          </a:p>
          <a:p>
            <a:pPr>
              <a:defRPr sz="700"/>
            </a:pPr>
            <a:r>
              <a:t>di Bologna</a:t>
            </a:r>
          </a:p>
          <a:p>
            <a:pPr>
              <a:defRPr sz="700"/>
            </a:pPr>
            <a:endParaRPr/>
          </a:p>
          <a:p>
            <a:pPr>
              <a:defRPr sz="700"/>
            </a:pPr>
            <a:r>
              <a:t>The University </a:t>
            </a:r>
          </a:p>
          <a:p>
            <a:pPr>
              <a:defRPr sz="700"/>
            </a:pPr>
            <a:r>
              <a:t>of Edinburgh</a:t>
            </a:r>
          </a:p>
          <a:p>
            <a:pPr>
              <a:defRPr sz="700"/>
            </a:pPr>
            <a:endParaRPr/>
          </a:p>
          <a:p>
            <a:pPr>
              <a:defRPr sz="700"/>
            </a:pPr>
            <a:endParaRPr/>
          </a:p>
          <a:p>
            <a:pPr>
              <a:defRPr sz="700"/>
            </a:pPr>
            <a:r>
              <a:t>Helsingin </a:t>
            </a:r>
          </a:p>
          <a:p>
            <a:pPr>
              <a:defRPr sz="700"/>
            </a:pPr>
            <a:r>
              <a:t>Yliopisto</a:t>
            </a:r>
          </a:p>
          <a:p>
            <a:pPr>
              <a:defRPr sz="700"/>
            </a:pPr>
            <a:endParaRPr/>
          </a:p>
          <a:p>
            <a:pPr>
              <a:defRPr sz="700"/>
            </a:pPr>
            <a:endParaRPr/>
          </a:p>
          <a:p>
            <a:pPr>
              <a:defRPr sz="700"/>
            </a:pPr>
            <a:r>
              <a:t>Uniwersytet Jagielloński </a:t>
            </a:r>
          </a:p>
          <a:p>
            <a:pPr>
              <a:defRPr sz="700"/>
            </a:pPr>
            <a:r>
              <a:t>w Krakowie</a:t>
            </a:r>
          </a:p>
          <a:p>
            <a:pPr>
              <a:defRPr sz="700"/>
            </a:pPr>
            <a:endParaRPr/>
          </a:p>
          <a:p>
            <a:pPr>
              <a:defRPr sz="700"/>
            </a:pPr>
            <a:endParaRPr/>
          </a:p>
          <a:p>
            <a:pPr>
              <a:defRPr sz="700"/>
            </a:pPr>
            <a:r>
              <a:t>KU Leuven</a:t>
            </a:r>
          </a:p>
          <a:p>
            <a:pPr>
              <a:defRPr sz="700"/>
            </a:pPr>
            <a:endParaRPr/>
          </a:p>
          <a:p>
            <a:pPr>
              <a:defRPr sz="700"/>
            </a:pPr>
            <a:endParaRPr/>
          </a:p>
          <a:p>
            <a:pPr>
              <a:defRPr sz="700"/>
            </a:pPr>
            <a:endParaRPr/>
          </a:p>
          <a:p>
            <a:pPr>
              <a:defRPr sz="700"/>
            </a:pPr>
            <a:r>
              <a:t>Universidad </a:t>
            </a:r>
          </a:p>
          <a:p>
            <a:pPr>
              <a:defRPr sz="700"/>
            </a:pPr>
            <a:r>
              <a:t>Complutense </a:t>
            </a:r>
          </a:p>
          <a:p>
            <a:pPr>
              <a:defRPr sz="700"/>
            </a:pPr>
            <a:r>
              <a:t>de Madrid</a:t>
            </a:r>
          </a:p>
          <a:p>
            <a:pPr>
              <a:defRPr sz="700"/>
            </a:pPr>
            <a:r>
              <a:t>Université Paris 1 Panthéon-Sorbonne</a:t>
            </a:r>
          </a:p>
          <a:p>
            <a:pPr>
              <a:defRPr sz="700"/>
            </a:pPr>
            <a:endParaRPr/>
          </a:p>
          <a:p>
            <a:pPr>
              <a:defRPr sz="700"/>
            </a:pPr>
            <a:endParaRPr/>
          </a:p>
          <a:p>
            <a:pPr>
              <a:defRPr sz="700"/>
            </a:pPr>
            <a:r>
              <a:t>Universiteit </a:t>
            </a:r>
            <a:br/>
            <a:r>
              <a:t>Leiden</a:t>
            </a:r>
          </a:p>
        </p:txBody>
      </p:sp>
      <p:sp>
        <p:nvSpPr>
          <p:cNvPr id="5" name="TextBox 4"/>
          <p:cNvSpPr txBox="1"/>
          <p:nvPr/>
        </p:nvSpPr>
        <p:spPr>
          <a:xfrm>
            <a:off x="0" y="-380003"/>
            <a:ext cx="432000" cy="249228"/>
          </a:xfrm>
          <a:prstGeom prst="rect">
            <a:avLst/>
          </a:prstGeom>
          <a:solidFill>
            <a:schemeClr val="accent2"/>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6000" tIns="36000" rIns="36000" bIns="36000">
            <a:spAutoFit/>
          </a:bodyPr>
          <a:lstStyle>
            <a:lvl1pPr>
              <a:lnSpc>
                <a:spcPts val="1400"/>
              </a:lnSpc>
              <a:defRPr b="1">
                <a:solidFill>
                  <a:srgbClr val="FFFFFF"/>
                </a:solidFill>
              </a:defRPr>
            </a:lvl1pPr>
          </a:lstStyle>
          <a:p>
            <a:r>
              <a:t>1</a:t>
            </a:r>
          </a:p>
        </p:txBody>
      </p:sp>
      <p:sp>
        <p:nvSpPr>
          <p:cNvPr id="6" name="TextBox 5"/>
          <p:cNvSpPr txBox="1"/>
          <p:nvPr/>
        </p:nvSpPr>
        <p:spPr>
          <a:xfrm>
            <a:off x="556758" y="-380003"/>
            <a:ext cx="2880001" cy="249228"/>
          </a:xfrm>
          <a:prstGeom prst="rect">
            <a:avLst/>
          </a:prstGeom>
          <a:solidFill>
            <a:schemeClr val="accent1"/>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6000" tIns="36000" rIns="36000" bIns="36000">
            <a:spAutoFit/>
          </a:bodyPr>
          <a:lstStyle>
            <a:lvl1pPr>
              <a:lnSpc>
                <a:spcPts val="1400"/>
              </a:lnSpc>
              <a:defRPr b="1">
                <a:solidFill>
                  <a:srgbClr val="FFFFFF"/>
                </a:solidFill>
              </a:defRPr>
            </a:lvl1pPr>
          </a:lstStyle>
          <a:p>
            <a:r>
              <a:t>Start</a:t>
            </a:r>
          </a:p>
        </p:txBody>
      </p:sp>
      <p:sp>
        <p:nvSpPr>
          <p:cNvPr id="7" name="Title Text"/>
          <p:cNvSpPr txBox="1">
            <a:spLocks noGrp="1"/>
          </p:cNvSpPr>
          <p:nvPr>
            <p:ph type="title"/>
          </p:nvPr>
        </p:nvSpPr>
        <p:spPr>
          <a:xfrm>
            <a:off x="457200" y="205978"/>
            <a:ext cx="8229600" cy="99417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p>
            <a:r>
              <a:t>Title Text</a:t>
            </a:r>
          </a:p>
        </p:txBody>
      </p:sp>
      <p:sp>
        <p:nvSpPr>
          <p:cNvPr id="8" name="Body Level One…"/>
          <p:cNvSpPr txBox="1">
            <a:spLocks noGrp="1"/>
          </p:cNvSpPr>
          <p:nvPr>
            <p:ph type="body" idx="1"/>
          </p:nvPr>
        </p:nvSpPr>
        <p:spPr>
          <a:xfrm>
            <a:off x="457200" y="1200150"/>
            <a:ext cx="8229600" cy="394335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p>
            <a:r>
              <a:t>Body Level One</a:t>
            </a:r>
          </a:p>
          <a:p>
            <a:pPr lvl="1"/>
            <a:r>
              <a:t>Body Level Two</a:t>
            </a:r>
          </a:p>
          <a:p>
            <a:pPr lvl="2"/>
            <a:r>
              <a:t>Body Level Three</a:t>
            </a:r>
          </a:p>
          <a:p>
            <a:pPr lvl="3"/>
            <a:r>
              <a:t>Body Level Four</a:t>
            </a:r>
          </a:p>
          <a:p>
            <a:pPr lvl="4"/>
            <a:r>
              <a:t>Body Level Five</a:t>
            </a:r>
          </a:p>
        </p:txBody>
      </p:sp>
      <p:sp>
        <p:nvSpPr>
          <p:cNvPr id="9" name="Slide Number"/>
          <p:cNvSpPr txBox="1">
            <a:spLocks noGrp="1"/>
          </p:cNvSpPr>
          <p:nvPr>
            <p:ph type="sldNum" sz="quarter" idx="2"/>
          </p:nvPr>
        </p:nvSpPr>
        <p:spPr>
          <a:xfrm>
            <a:off x="4419600" y="4767262"/>
            <a:ext cx="2133600" cy="279401"/>
          </a:xfrm>
          <a:prstGeom prst="rect">
            <a:avLst/>
          </a:prstGeom>
          <a:ln w="12700">
            <a:miter lim="400000"/>
          </a:ln>
        </p:spPr>
        <p:txBody>
          <a:bodyPr wrap="none" lIns="0" tIns="0" rIns="0" bIns="0">
            <a:spAutoFit/>
          </a:bodyPr>
          <a:lstStyle>
            <a:lvl1pPr algn="r">
              <a:defRPr sz="7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80" r:id="rId1"/>
    <p:sldLayoutId id="2147483654" r:id="rId2"/>
    <p:sldLayoutId id="2147483655" r:id="rId3"/>
    <p:sldLayoutId id="2147483656" r:id="rId4"/>
    <p:sldLayoutId id="2147483660" r:id="rId5"/>
    <p:sldLayoutId id="2147483664" r:id="rId6"/>
    <p:sldLayoutId id="2147483669" r:id="rId7"/>
    <p:sldLayoutId id="2147483670" r:id="rId8"/>
    <p:sldLayoutId id="2147483675" r:id="rId9"/>
  </p:sldLayoutIdLst>
  <p:transition spd="med"/>
  <p:txStyles>
    <p:titleStyle>
      <a:lvl1pPr marL="0" marR="0" indent="0" algn="l" defTabSz="685800" rtl="0" latinLnBrk="0">
        <a:lnSpc>
          <a:spcPct val="90000"/>
        </a:lnSpc>
        <a:spcBef>
          <a:spcPts val="0"/>
        </a:spcBef>
        <a:spcAft>
          <a:spcPts val="0"/>
        </a:spcAft>
        <a:buClrTx/>
        <a:buSzTx/>
        <a:buFontTx/>
        <a:buNone/>
        <a:tabLst/>
        <a:defRPr sz="3800" b="0" i="0" u="none" strike="noStrike" cap="none" spc="0" baseline="0">
          <a:solidFill>
            <a:srgbClr val="000000"/>
          </a:solidFill>
          <a:uFillTx/>
          <a:latin typeface="Georgia"/>
          <a:ea typeface="Georgia"/>
          <a:cs typeface="Georgia"/>
          <a:sym typeface="Georgia"/>
        </a:defRPr>
      </a:lvl1pPr>
      <a:lvl2pPr marL="0" marR="0" indent="0" algn="l" defTabSz="685800" rtl="0" latinLnBrk="0">
        <a:lnSpc>
          <a:spcPct val="90000"/>
        </a:lnSpc>
        <a:spcBef>
          <a:spcPts val="0"/>
        </a:spcBef>
        <a:spcAft>
          <a:spcPts val="0"/>
        </a:spcAft>
        <a:buClrTx/>
        <a:buSzTx/>
        <a:buFontTx/>
        <a:buNone/>
        <a:tabLst/>
        <a:defRPr sz="3800" b="0" i="0" u="none" strike="noStrike" cap="none" spc="0" baseline="0">
          <a:solidFill>
            <a:srgbClr val="000000"/>
          </a:solidFill>
          <a:uFillTx/>
          <a:latin typeface="Georgia"/>
          <a:ea typeface="Georgia"/>
          <a:cs typeface="Georgia"/>
          <a:sym typeface="Georgia"/>
        </a:defRPr>
      </a:lvl2pPr>
      <a:lvl3pPr marL="0" marR="0" indent="0" algn="l" defTabSz="685800" rtl="0" latinLnBrk="0">
        <a:lnSpc>
          <a:spcPct val="90000"/>
        </a:lnSpc>
        <a:spcBef>
          <a:spcPts val="0"/>
        </a:spcBef>
        <a:spcAft>
          <a:spcPts val="0"/>
        </a:spcAft>
        <a:buClrTx/>
        <a:buSzTx/>
        <a:buFontTx/>
        <a:buNone/>
        <a:tabLst/>
        <a:defRPr sz="3800" b="0" i="0" u="none" strike="noStrike" cap="none" spc="0" baseline="0">
          <a:solidFill>
            <a:srgbClr val="000000"/>
          </a:solidFill>
          <a:uFillTx/>
          <a:latin typeface="Georgia"/>
          <a:ea typeface="Georgia"/>
          <a:cs typeface="Georgia"/>
          <a:sym typeface="Georgia"/>
        </a:defRPr>
      </a:lvl3pPr>
      <a:lvl4pPr marL="0" marR="0" indent="0" algn="l" defTabSz="685800" rtl="0" latinLnBrk="0">
        <a:lnSpc>
          <a:spcPct val="90000"/>
        </a:lnSpc>
        <a:spcBef>
          <a:spcPts val="0"/>
        </a:spcBef>
        <a:spcAft>
          <a:spcPts val="0"/>
        </a:spcAft>
        <a:buClrTx/>
        <a:buSzTx/>
        <a:buFontTx/>
        <a:buNone/>
        <a:tabLst/>
        <a:defRPr sz="3800" b="0" i="0" u="none" strike="noStrike" cap="none" spc="0" baseline="0">
          <a:solidFill>
            <a:srgbClr val="000000"/>
          </a:solidFill>
          <a:uFillTx/>
          <a:latin typeface="Georgia"/>
          <a:ea typeface="Georgia"/>
          <a:cs typeface="Georgia"/>
          <a:sym typeface="Georgia"/>
        </a:defRPr>
      </a:lvl4pPr>
      <a:lvl5pPr marL="0" marR="0" indent="0" algn="l" defTabSz="685800" rtl="0" latinLnBrk="0">
        <a:lnSpc>
          <a:spcPct val="90000"/>
        </a:lnSpc>
        <a:spcBef>
          <a:spcPts val="0"/>
        </a:spcBef>
        <a:spcAft>
          <a:spcPts val="0"/>
        </a:spcAft>
        <a:buClrTx/>
        <a:buSzTx/>
        <a:buFontTx/>
        <a:buNone/>
        <a:tabLst/>
        <a:defRPr sz="3800" b="0" i="0" u="none" strike="noStrike" cap="none" spc="0" baseline="0">
          <a:solidFill>
            <a:srgbClr val="000000"/>
          </a:solidFill>
          <a:uFillTx/>
          <a:latin typeface="Georgia"/>
          <a:ea typeface="Georgia"/>
          <a:cs typeface="Georgia"/>
          <a:sym typeface="Georgia"/>
        </a:defRPr>
      </a:lvl5pPr>
      <a:lvl6pPr marL="0" marR="0" indent="0" algn="l" defTabSz="685800" rtl="0" latinLnBrk="0">
        <a:lnSpc>
          <a:spcPct val="90000"/>
        </a:lnSpc>
        <a:spcBef>
          <a:spcPts val="0"/>
        </a:spcBef>
        <a:spcAft>
          <a:spcPts val="0"/>
        </a:spcAft>
        <a:buClrTx/>
        <a:buSzTx/>
        <a:buFontTx/>
        <a:buNone/>
        <a:tabLst/>
        <a:defRPr sz="3800" b="0" i="0" u="none" strike="noStrike" cap="none" spc="0" baseline="0">
          <a:solidFill>
            <a:srgbClr val="000000"/>
          </a:solidFill>
          <a:uFillTx/>
          <a:latin typeface="Georgia"/>
          <a:ea typeface="Georgia"/>
          <a:cs typeface="Georgia"/>
          <a:sym typeface="Georgia"/>
        </a:defRPr>
      </a:lvl6pPr>
      <a:lvl7pPr marL="0" marR="0" indent="0" algn="l" defTabSz="685800" rtl="0" latinLnBrk="0">
        <a:lnSpc>
          <a:spcPct val="90000"/>
        </a:lnSpc>
        <a:spcBef>
          <a:spcPts val="0"/>
        </a:spcBef>
        <a:spcAft>
          <a:spcPts val="0"/>
        </a:spcAft>
        <a:buClrTx/>
        <a:buSzTx/>
        <a:buFontTx/>
        <a:buNone/>
        <a:tabLst/>
        <a:defRPr sz="3800" b="0" i="0" u="none" strike="noStrike" cap="none" spc="0" baseline="0">
          <a:solidFill>
            <a:srgbClr val="000000"/>
          </a:solidFill>
          <a:uFillTx/>
          <a:latin typeface="Georgia"/>
          <a:ea typeface="Georgia"/>
          <a:cs typeface="Georgia"/>
          <a:sym typeface="Georgia"/>
        </a:defRPr>
      </a:lvl7pPr>
      <a:lvl8pPr marL="0" marR="0" indent="0" algn="l" defTabSz="685800" rtl="0" latinLnBrk="0">
        <a:lnSpc>
          <a:spcPct val="90000"/>
        </a:lnSpc>
        <a:spcBef>
          <a:spcPts val="0"/>
        </a:spcBef>
        <a:spcAft>
          <a:spcPts val="0"/>
        </a:spcAft>
        <a:buClrTx/>
        <a:buSzTx/>
        <a:buFontTx/>
        <a:buNone/>
        <a:tabLst/>
        <a:defRPr sz="3800" b="0" i="0" u="none" strike="noStrike" cap="none" spc="0" baseline="0">
          <a:solidFill>
            <a:srgbClr val="000000"/>
          </a:solidFill>
          <a:uFillTx/>
          <a:latin typeface="Georgia"/>
          <a:ea typeface="Georgia"/>
          <a:cs typeface="Georgia"/>
          <a:sym typeface="Georgia"/>
        </a:defRPr>
      </a:lvl8pPr>
      <a:lvl9pPr marL="0" marR="0" indent="0" algn="l" defTabSz="685800" rtl="0" latinLnBrk="0">
        <a:lnSpc>
          <a:spcPct val="90000"/>
        </a:lnSpc>
        <a:spcBef>
          <a:spcPts val="0"/>
        </a:spcBef>
        <a:spcAft>
          <a:spcPts val="0"/>
        </a:spcAft>
        <a:buClrTx/>
        <a:buSzTx/>
        <a:buFontTx/>
        <a:buNone/>
        <a:tabLst/>
        <a:defRPr sz="3800" b="0" i="0" u="none" strike="noStrike" cap="none" spc="0" baseline="0">
          <a:solidFill>
            <a:srgbClr val="000000"/>
          </a:solidFill>
          <a:uFillTx/>
          <a:latin typeface="Georgia"/>
          <a:ea typeface="Georgia"/>
          <a:cs typeface="Georgia"/>
          <a:sym typeface="Georgia"/>
        </a:defRPr>
      </a:lvl9pPr>
    </p:titleStyle>
    <p:bodyStyle>
      <a:lvl1pPr marL="179999" marR="0" indent="-179999"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1pPr>
      <a:lvl2pPr marL="359999" marR="0" indent="-179999"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2pPr>
      <a:lvl3pPr marL="539999" marR="0" indent="-180000"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3pPr>
      <a:lvl4pPr marL="719999" marR="0" indent="-180000"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4pPr>
      <a:lvl5pPr marL="900000" marR="0" indent="-180000"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5pPr>
      <a:lvl6pPr marL="19123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6pPr>
      <a:lvl7pPr marL="22552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7pPr>
      <a:lvl8pPr marL="25981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8pPr>
      <a:lvl9pPr marL="29410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9pPr>
    </p:bodyStyle>
    <p:otherStyle>
      <a:lvl1pPr marL="0" marR="0" indent="0" algn="r" defTabSz="685800"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1pPr>
      <a:lvl2pPr marL="0" marR="0" indent="342900" algn="r" defTabSz="685800"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2pPr>
      <a:lvl3pPr marL="0" marR="0" indent="685800" algn="r" defTabSz="685800"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3pPr>
      <a:lvl4pPr marL="0" marR="0" indent="1028700" algn="r" defTabSz="685800"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4pPr>
      <a:lvl5pPr marL="0" marR="0" indent="1371600" algn="r" defTabSz="685800"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5pPr>
      <a:lvl6pPr marL="0" marR="0" indent="1714500" algn="r" defTabSz="685800"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6pPr>
      <a:lvl7pPr marL="0" marR="0" indent="2057400" algn="r" defTabSz="685800"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7pPr>
      <a:lvl8pPr marL="0" marR="0" indent="2400300" algn="r" defTabSz="685800"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8pPr>
      <a:lvl9pPr marL="0" marR="0" indent="2743200" algn="r" defTabSz="685800"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5.emf"/><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emf"/></Relationships>
</file>

<file path=ppt/slides/_rels/slide1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hyperlink" Target="https://mostfavourednation.substack.com/p/most-favoured-nation-forced-labour"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emf"/><Relationship Id="rId1" Type="http://schemas.openxmlformats.org/officeDocument/2006/relationships/slideLayout" Target="../slideLayouts/slideLayout2.xml"/><Relationship Id="rId4" Type="http://schemas.openxmlformats.org/officeDocument/2006/relationships/image" Target="../media/image50.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973663"/>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001" y="107999"/>
            <a:ext cx="8059704" cy="1692002"/>
          </a:xfrm>
        </p:spPr>
        <p:txBody>
          <a:bodyPr>
            <a:normAutofit/>
          </a:bodyPr>
          <a:lstStyle/>
          <a:p>
            <a:r>
              <a:rPr lang="en-GB" sz="4500" dirty="0" smtClean="0"/>
              <a:t>Value chains responsibility-sustainability</a:t>
            </a:r>
            <a:endParaRPr lang="en-GB" sz="4500" dirty="0"/>
          </a:p>
        </p:txBody>
      </p:sp>
      <p:pic>
        <p:nvPicPr>
          <p:cNvPr id="4" name="Picture 3"/>
          <p:cNvPicPr>
            <a:picLocks noChangeAspect="1"/>
          </p:cNvPicPr>
          <p:nvPr/>
        </p:nvPicPr>
        <p:blipFill>
          <a:blip r:embed="rId2"/>
          <a:stretch>
            <a:fillRect/>
          </a:stretch>
        </p:blipFill>
        <p:spPr>
          <a:xfrm>
            <a:off x="2028585" y="1520308"/>
            <a:ext cx="6974541" cy="3486079"/>
          </a:xfrm>
          <a:prstGeom prst="rect">
            <a:avLst/>
          </a:prstGeom>
        </p:spPr>
      </p:pic>
    </p:spTree>
    <p:extLst>
      <p:ext uri="{BB962C8B-B14F-4D97-AF65-F5344CB8AC3E}">
        <p14:creationId xmlns:p14="http://schemas.microsoft.com/office/powerpoint/2010/main" val="4161935725"/>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000" y="107999"/>
            <a:ext cx="7652449" cy="1692002"/>
          </a:xfrm>
        </p:spPr>
        <p:txBody>
          <a:bodyPr>
            <a:normAutofit/>
          </a:bodyPr>
          <a:lstStyle/>
          <a:p>
            <a:r>
              <a:rPr lang="en-GB" dirty="0" smtClean="0"/>
              <a:t>Due Diligence and CSR</a:t>
            </a:r>
            <a:endParaRPr lang="en-GB" dirty="0"/>
          </a:p>
        </p:txBody>
      </p:sp>
      <p:pic>
        <p:nvPicPr>
          <p:cNvPr id="4" name="Picture 3"/>
          <p:cNvPicPr>
            <a:picLocks noChangeAspect="1"/>
          </p:cNvPicPr>
          <p:nvPr/>
        </p:nvPicPr>
        <p:blipFill>
          <a:blip r:embed="rId2"/>
          <a:stretch>
            <a:fillRect/>
          </a:stretch>
        </p:blipFill>
        <p:spPr>
          <a:xfrm>
            <a:off x="215999" y="1085104"/>
            <a:ext cx="8805409" cy="2733861"/>
          </a:xfrm>
          <a:prstGeom prst="rect">
            <a:avLst/>
          </a:prstGeom>
        </p:spPr>
      </p:pic>
      <p:sp>
        <p:nvSpPr>
          <p:cNvPr id="5" name="Rectangle 4"/>
          <p:cNvSpPr/>
          <p:nvPr/>
        </p:nvSpPr>
        <p:spPr>
          <a:xfrm>
            <a:off x="1924851" y="1085104"/>
            <a:ext cx="5597818" cy="3785652"/>
          </a:xfrm>
          <a:prstGeom prst="rect">
            <a:avLst/>
          </a:prstGeom>
          <a:solidFill>
            <a:schemeClr val="bg1"/>
          </a:solidFill>
        </p:spPr>
        <p:txBody>
          <a:bodyPr wrap="square">
            <a:spAutoFit/>
          </a:bodyPr>
          <a:lstStyle/>
          <a:p>
            <a:r>
              <a:rPr lang="en-GB" sz="2000" dirty="0" smtClean="0">
                <a:solidFill>
                  <a:srgbClr val="666666"/>
                </a:solidFill>
                <a:latin typeface="Arial" panose="020B0604020202020204" pitchFamily="34" charset="0"/>
              </a:rPr>
              <a:t>This </a:t>
            </a:r>
            <a:r>
              <a:rPr lang="en-GB" sz="2000" dirty="0">
                <a:solidFill>
                  <a:srgbClr val="666666"/>
                </a:solidFill>
                <a:latin typeface="Arial" panose="020B0604020202020204" pitchFamily="34" charset="0"/>
              </a:rPr>
              <a:t>Directive is aimed at ensuring that undertakings under its scope operating in the internal market fulfil their duty to respect human rights, the environment and good governance and do not cause or contribute to potential or actual adverse impacts on human rights, the environment and good governance through their own activities or those directly linked to their operations, products or services by a business relationship or in their value chains, and that they prevent and mitigate those adverse impacts</a:t>
            </a:r>
            <a:r>
              <a:rPr lang="en-GB" sz="2000" dirty="0" smtClean="0">
                <a:solidFill>
                  <a:srgbClr val="666666"/>
                </a:solidFill>
                <a:latin typeface="Arial" panose="020B0604020202020204" pitchFamily="34" charset="0"/>
              </a:rPr>
              <a:t>.</a:t>
            </a:r>
            <a:endParaRPr lang="en-GB" dirty="0"/>
          </a:p>
        </p:txBody>
      </p:sp>
    </p:spTree>
    <p:extLst>
      <p:ext uri="{BB962C8B-B14F-4D97-AF65-F5344CB8AC3E}">
        <p14:creationId xmlns:p14="http://schemas.microsoft.com/office/powerpoint/2010/main" val="26723416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Footer Placeholder 3"/>
          <p:cNvSpPr txBox="1"/>
          <p:nvPr/>
        </p:nvSpPr>
        <p:spPr>
          <a:xfrm>
            <a:off x="215999" y="4824000"/>
            <a:ext cx="4356001" cy="1270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700">
                <a:solidFill>
                  <a:srgbClr val="888888"/>
                </a:solidFill>
              </a:defRPr>
            </a:lvl1pPr>
          </a:lstStyle>
          <a:p>
            <a:r>
              <a:t>UNA Europa presentation</a:t>
            </a:r>
          </a:p>
        </p:txBody>
      </p:sp>
      <p:sp>
        <p:nvSpPr>
          <p:cNvPr id="486" name="Title 7"/>
          <p:cNvSpPr txBox="1">
            <a:spLocks noGrp="1"/>
          </p:cNvSpPr>
          <p:nvPr>
            <p:ph type="title"/>
          </p:nvPr>
        </p:nvSpPr>
        <p:spPr>
          <a:xfrm>
            <a:off x="123180" y="242120"/>
            <a:ext cx="8064001" cy="593960"/>
          </a:xfrm>
          <a:prstGeom prst="rect">
            <a:avLst/>
          </a:prstGeom>
        </p:spPr>
        <p:txBody>
          <a:bodyPr>
            <a:normAutofit/>
          </a:bodyPr>
          <a:lstStyle/>
          <a:p>
            <a:pPr defTabSz="672084">
              <a:defRPr sz="3724"/>
            </a:pPr>
            <a:r>
              <a:rPr lang="en-GB" dirty="0" smtClean="0"/>
              <a:t>Scope of application: size and industry</a:t>
            </a:r>
            <a:endParaRPr dirty="0"/>
          </a:p>
        </p:txBody>
      </p:sp>
      <p:sp>
        <p:nvSpPr>
          <p:cNvPr id="487" name="Content Placeholder 8"/>
          <p:cNvSpPr txBox="1">
            <a:spLocks noGrp="1"/>
          </p:cNvSpPr>
          <p:nvPr>
            <p:ph type="body" sz="half" idx="1"/>
          </p:nvPr>
        </p:nvSpPr>
        <p:spPr>
          <a:xfrm>
            <a:off x="215997" y="984353"/>
            <a:ext cx="3411820" cy="3839647"/>
          </a:xfrm>
          <a:prstGeom prst="rect">
            <a:avLst/>
          </a:prstGeom>
        </p:spPr>
        <p:txBody>
          <a:bodyPr>
            <a:normAutofit/>
          </a:bodyPr>
          <a:lstStyle/>
          <a:p>
            <a:pPr lvl="1"/>
            <a:r>
              <a:rPr lang="en-GB" sz="1800" dirty="0" smtClean="0"/>
              <a:t>Directive applicable to companies with more than EUR 150 </a:t>
            </a:r>
            <a:r>
              <a:rPr lang="en-GB" sz="1800" dirty="0" err="1" smtClean="0"/>
              <a:t>Mln</a:t>
            </a:r>
            <a:r>
              <a:rPr lang="en-GB" sz="1800" dirty="0" smtClean="0"/>
              <a:t> turnover and 500 employees)</a:t>
            </a:r>
          </a:p>
          <a:p>
            <a:pPr marL="180000" lvl="1" indent="0">
              <a:buNone/>
            </a:pPr>
            <a:endParaRPr lang="en-GB" sz="1800" dirty="0" smtClean="0"/>
          </a:p>
          <a:p>
            <a:pPr lvl="1"/>
            <a:r>
              <a:rPr lang="en-GB" sz="1800" dirty="0" smtClean="0"/>
              <a:t>also </a:t>
            </a:r>
            <a:r>
              <a:rPr lang="en-GB" sz="1800" dirty="0"/>
              <a:t>to companies with </a:t>
            </a:r>
            <a:r>
              <a:rPr lang="en-GB" sz="1800" dirty="0" smtClean="0"/>
              <a:t>more than EUR 40 </a:t>
            </a:r>
            <a:r>
              <a:rPr lang="en-GB" sz="1800" dirty="0" err="1" smtClean="0"/>
              <a:t>Mln</a:t>
            </a:r>
            <a:r>
              <a:rPr lang="en-GB" sz="1800" dirty="0" smtClean="0"/>
              <a:t> turnover </a:t>
            </a:r>
            <a:r>
              <a:rPr lang="en-GB" sz="1800" dirty="0"/>
              <a:t>and 250 employees in certain high-risk </a:t>
            </a:r>
            <a:r>
              <a:rPr lang="en-GB" sz="1800" dirty="0" smtClean="0"/>
              <a:t>sectors</a:t>
            </a:r>
            <a:endParaRPr lang="en-GB" sz="1800" dirty="0"/>
          </a:p>
          <a:p>
            <a:pPr marL="180000" lvl="1" indent="0">
              <a:buNone/>
            </a:pPr>
            <a:endParaRPr lang="en-GB" sz="1800" dirty="0" smtClean="0"/>
          </a:p>
          <a:p>
            <a:pPr lvl="1"/>
            <a:r>
              <a:rPr lang="en-GB" sz="1800" dirty="0" smtClean="0"/>
              <a:t>Non-EU: no employers threshold (but worldwide turnover)</a:t>
            </a:r>
          </a:p>
          <a:p>
            <a:pPr lvl="1"/>
            <a:endParaRPr lang="en-GB" sz="1800" dirty="0" smtClean="0"/>
          </a:p>
        </p:txBody>
      </p:sp>
      <p:sp>
        <p:nvSpPr>
          <p:cNvPr id="488" name="Slide Number Placeholder 4"/>
          <p:cNvSpPr txBox="1">
            <a:spLocks noGrp="1"/>
          </p:cNvSpPr>
          <p:nvPr>
            <p:ph type="sldNum" sz="quarter" idx="2"/>
          </p:nvPr>
        </p:nvSpPr>
        <p:spPr>
          <a:xfrm>
            <a:off x="8801000" y="4824000"/>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12</a:t>
            </a:fld>
            <a:endParaRPr/>
          </a:p>
        </p:txBody>
      </p:sp>
      <p:pic>
        <p:nvPicPr>
          <p:cNvPr id="489" name="Picture Placeholder 10" descr="Picture Placeholder 10"/>
          <p:cNvPicPr>
            <a:picLocks noGrp="1" noChangeAspect="1"/>
          </p:cNvPicPr>
          <p:nvPr>
            <p:ph type="pic" idx="21"/>
          </p:nvPr>
        </p:nvPicPr>
        <p:blipFill>
          <a:blip r:embed="rId3"/>
          <a:stretch>
            <a:fillRect/>
          </a:stretch>
        </p:blipFill>
        <p:spPr>
          <a:xfrm>
            <a:off x="3798799" y="984352"/>
            <a:ext cx="5129201" cy="3944047"/>
          </a:xfrm>
          <a:prstGeom prst="rect">
            <a:avLst/>
          </a:prstGeom>
        </p:spPr>
      </p:pic>
      <p:sp>
        <p:nvSpPr>
          <p:cNvPr id="490" name="Text Placeholder 9"/>
          <p:cNvSpPr>
            <a:spLocks noGrp="1"/>
          </p:cNvSpPr>
          <p:nvPr>
            <p:ph type="body" idx="22"/>
          </p:nvPr>
        </p:nvSpPr>
        <p:spPr>
          <a:prstGeom prst="rect">
            <a:avLst/>
          </a:prstGeom>
        </p:spPr>
        <p:txBody>
          <a:bodyPr/>
          <a:lstStyle/>
          <a:p>
            <a:endParaRPr/>
          </a:p>
        </p:txBody>
      </p:sp>
      <p:sp>
        <p:nvSpPr>
          <p:cNvPr id="491" name="Text Placeholder 11"/>
          <p:cNvSpPr>
            <a:spLocks noGrp="1"/>
          </p:cNvSpPr>
          <p:nvPr>
            <p:ph type="body" idx="23"/>
          </p:nvPr>
        </p:nvSpPr>
        <p:spPr>
          <a:xfrm>
            <a:off x="3798798" y="2761861"/>
            <a:ext cx="5129199" cy="2165640"/>
          </a:xfrm>
          <a:prstGeom prst="rect">
            <a:avLst/>
          </a:prstGeom>
        </p:spPr>
        <p:txBody>
          <a:bodyPr/>
          <a:lstStyle/>
          <a:p>
            <a:endParaRPr dirty="0"/>
          </a:p>
        </p:txBody>
      </p:sp>
      <p:sp>
        <p:nvSpPr>
          <p:cNvPr id="9" name="Content Placeholder 8"/>
          <p:cNvSpPr txBox="1">
            <a:spLocks/>
          </p:cNvSpPr>
          <p:nvPr/>
        </p:nvSpPr>
        <p:spPr>
          <a:xfrm>
            <a:off x="4823008" y="438775"/>
            <a:ext cx="3659353" cy="317569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marL="179999" marR="0" indent="-179999"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1pPr>
            <a:lvl2pPr marL="359999" marR="0" indent="-179999"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2pPr>
            <a:lvl3pPr marL="539999" marR="0" indent="-180000"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3pPr>
            <a:lvl4pPr marL="719999" marR="0" indent="-180000"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4pPr>
            <a:lvl5pPr marL="900000" marR="0" indent="-180000"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5pPr>
            <a:lvl6pPr marL="19123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6pPr>
            <a:lvl7pPr marL="22552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7pPr>
            <a:lvl8pPr marL="25981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8pPr>
            <a:lvl9pPr marL="29410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9pPr>
          </a:lstStyle>
          <a:p>
            <a:pPr marL="0" indent="0" hangingPunct="1">
              <a:buFont typeface="Arial"/>
              <a:buNone/>
            </a:pPr>
            <a:endParaRPr lang="en-GB" sz="2400" dirty="0"/>
          </a:p>
        </p:txBody>
      </p:sp>
      <p:pic>
        <p:nvPicPr>
          <p:cNvPr id="4098" name="Picture 2" descr="The Bigger the Better – Roth&amp;C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8795" y="1002710"/>
            <a:ext cx="5097601" cy="287196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434572" y="1253556"/>
            <a:ext cx="8169428" cy="3095783"/>
          </a:xfrm>
          <a:prstGeom prst="rect">
            <a:avLst/>
          </a:prstGeom>
        </p:spPr>
      </p:pic>
    </p:spTree>
    <p:extLst>
      <p:ext uri="{BB962C8B-B14F-4D97-AF65-F5344CB8AC3E}">
        <p14:creationId xmlns:p14="http://schemas.microsoft.com/office/powerpoint/2010/main" val="42149685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Footer Placeholder 3"/>
          <p:cNvSpPr txBox="1"/>
          <p:nvPr/>
        </p:nvSpPr>
        <p:spPr>
          <a:xfrm>
            <a:off x="215999" y="4824000"/>
            <a:ext cx="4356001" cy="1270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700">
                <a:solidFill>
                  <a:srgbClr val="888888"/>
                </a:solidFill>
              </a:defRPr>
            </a:lvl1pPr>
          </a:lstStyle>
          <a:p>
            <a:r>
              <a:t>UNA Europa presentation</a:t>
            </a:r>
          </a:p>
        </p:txBody>
      </p:sp>
      <p:sp>
        <p:nvSpPr>
          <p:cNvPr id="486" name="Title 7"/>
          <p:cNvSpPr txBox="1">
            <a:spLocks noGrp="1"/>
          </p:cNvSpPr>
          <p:nvPr>
            <p:ph type="title"/>
          </p:nvPr>
        </p:nvSpPr>
        <p:spPr>
          <a:xfrm>
            <a:off x="119352" y="193398"/>
            <a:ext cx="7128941" cy="576002"/>
          </a:xfrm>
          <a:prstGeom prst="rect">
            <a:avLst/>
          </a:prstGeom>
        </p:spPr>
        <p:txBody>
          <a:bodyPr>
            <a:normAutofit/>
          </a:bodyPr>
          <a:lstStyle/>
          <a:p>
            <a:pPr defTabSz="672084">
              <a:defRPr sz="3724"/>
            </a:pPr>
            <a:r>
              <a:rPr lang="it-IT" dirty="0" smtClean="0"/>
              <a:t>Corporate duties</a:t>
            </a:r>
            <a:endParaRPr dirty="0"/>
          </a:p>
        </p:txBody>
      </p:sp>
      <p:sp>
        <p:nvSpPr>
          <p:cNvPr id="488" name="Slide Number Placeholder 4"/>
          <p:cNvSpPr txBox="1">
            <a:spLocks noGrp="1"/>
          </p:cNvSpPr>
          <p:nvPr>
            <p:ph type="sldNum" sz="quarter" idx="2"/>
          </p:nvPr>
        </p:nvSpPr>
        <p:spPr>
          <a:xfrm>
            <a:off x="8801000" y="4824000"/>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13</a:t>
            </a:fld>
            <a:endParaRPr/>
          </a:p>
        </p:txBody>
      </p:sp>
      <p:pic>
        <p:nvPicPr>
          <p:cNvPr id="489" name="Picture Placeholder 10" descr="Picture Placeholder 10"/>
          <p:cNvPicPr>
            <a:picLocks noGrp="1" noChangeAspect="1"/>
          </p:cNvPicPr>
          <p:nvPr>
            <p:ph type="pic" idx="21"/>
          </p:nvPr>
        </p:nvPicPr>
        <p:blipFill>
          <a:blip r:embed="rId2"/>
          <a:stretch>
            <a:fillRect/>
          </a:stretch>
        </p:blipFill>
        <p:spPr>
          <a:xfrm>
            <a:off x="215999" y="845973"/>
            <a:ext cx="4356002" cy="3954527"/>
          </a:xfrm>
          <a:prstGeom prst="rect">
            <a:avLst/>
          </a:prstGeom>
        </p:spPr>
      </p:pic>
      <p:sp>
        <p:nvSpPr>
          <p:cNvPr id="490" name="Text Placeholder 9"/>
          <p:cNvSpPr>
            <a:spLocks noGrp="1"/>
          </p:cNvSpPr>
          <p:nvPr>
            <p:ph type="body" idx="22"/>
          </p:nvPr>
        </p:nvSpPr>
        <p:spPr>
          <a:prstGeom prst="rect">
            <a:avLst/>
          </a:prstGeom>
        </p:spPr>
        <p:txBody>
          <a:bodyPr/>
          <a:lstStyle/>
          <a:p>
            <a:endParaRPr/>
          </a:p>
        </p:txBody>
      </p:sp>
      <p:sp>
        <p:nvSpPr>
          <p:cNvPr id="491" name="Text Placeholder 11"/>
          <p:cNvSpPr>
            <a:spLocks noGrp="1"/>
          </p:cNvSpPr>
          <p:nvPr>
            <p:ph type="body" idx="23"/>
          </p:nvPr>
        </p:nvSpPr>
        <p:spPr>
          <a:xfrm>
            <a:off x="215999" y="2633078"/>
            <a:ext cx="4356001" cy="2165640"/>
          </a:xfrm>
          <a:prstGeom prst="rect">
            <a:avLst/>
          </a:prstGeom>
        </p:spPr>
        <p:txBody>
          <a:bodyPr/>
          <a:lstStyle/>
          <a:p>
            <a:endParaRPr dirty="0"/>
          </a:p>
        </p:txBody>
      </p:sp>
      <p:sp>
        <p:nvSpPr>
          <p:cNvPr id="11" name="Text Placeholder 4"/>
          <p:cNvSpPr txBox="1">
            <a:spLocks noGrp="1"/>
          </p:cNvSpPr>
          <p:nvPr>
            <p:ph type="body" idx="1"/>
          </p:nvPr>
        </p:nvSpPr>
        <p:spPr>
          <a:xfrm>
            <a:off x="4728117" y="1266152"/>
            <a:ext cx="4199884" cy="3375004"/>
          </a:xfrm>
          <a:prstGeom prst="rect">
            <a:avLst/>
          </a:prstGeom>
        </p:spPr>
        <p:txBody>
          <a:bodyPr>
            <a:normAutofit fontScale="70000" lnSpcReduction="20000"/>
          </a:bodyPr>
          <a:lstStyle/>
          <a:p>
            <a:pPr marL="514350" indent="-514350">
              <a:buAutoNum type="arabicParenBoth"/>
            </a:pPr>
            <a:r>
              <a:rPr lang="en-GB" sz="2800" dirty="0" smtClean="0"/>
              <a:t>Integrating </a:t>
            </a:r>
            <a:r>
              <a:rPr lang="en-GB" sz="2800" dirty="0"/>
              <a:t>due diligence into </a:t>
            </a:r>
            <a:r>
              <a:rPr lang="en-GB" sz="2800" dirty="0" smtClean="0"/>
              <a:t>corporate processes;</a:t>
            </a:r>
          </a:p>
          <a:p>
            <a:pPr marL="514350" indent="-514350">
              <a:buAutoNum type="arabicParenBoth"/>
            </a:pPr>
            <a:r>
              <a:rPr lang="en-GB" sz="2800" dirty="0" smtClean="0"/>
              <a:t>Identifying </a:t>
            </a:r>
            <a:r>
              <a:rPr lang="en-GB" sz="2800" dirty="0"/>
              <a:t>and assessing adverse human rights and environmental impacts</a:t>
            </a:r>
            <a:r>
              <a:rPr lang="en-GB" sz="2800" dirty="0" smtClean="0"/>
              <a:t>;</a:t>
            </a:r>
          </a:p>
          <a:p>
            <a:pPr marL="514350" indent="-514350">
              <a:buAutoNum type="arabicParenBoth"/>
            </a:pPr>
            <a:r>
              <a:rPr lang="en-GB" sz="2800" dirty="0" smtClean="0"/>
              <a:t>Preventing</a:t>
            </a:r>
            <a:r>
              <a:rPr lang="en-GB" sz="2800" dirty="0"/>
              <a:t>, ceasing or minimizing actual and potential adverse human rights, and environmental impacts</a:t>
            </a:r>
            <a:r>
              <a:rPr lang="en-GB" sz="2800" dirty="0" smtClean="0"/>
              <a:t>;</a:t>
            </a:r>
          </a:p>
          <a:p>
            <a:pPr marL="514350" indent="-514350">
              <a:buAutoNum type="arabicParenBoth"/>
            </a:pPr>
            <a:r>
              <a:rPr lang="en-GB" sz="2800" dirty="0" smtClean="0"/>
              <a:t>Assessing </a:t>
            </a:r>
            <a:r>
              <a:rPr lang="en-GB" sz="2800" dirty="0"/>
              <a:t>the effectiveness of measures</a:t>
            </a:r>
            <a:r>
              <a:rPr lang="en-GB" sz="2800" dirty="0" smtClean="0"/>
              <a:t>;</a:t>
            </a:r>
          </a:p>
          <a:p>
            <a:pPr marL="514350" indent="-514350">
              <a:buAutoNum type="arabicParenBoth"/>
            </a:pPr>
            <a:r>
              <a:rPr lang="en-GB" sz="2800" dirty="0" smtClean="0"/>
              <a:t>Communicating;</a:t>
            </a:r>
          </a:p>
          <a:p>
            <a:pPr marL="514350" indent="-514350">
              <a:buAutoNum type="arabicParenBoth"/>
            </a:pPr>
            <a:r>
              <a:rPr lang="en-GB" sz="2800" dirty="0" smtClean="0"/>
              <a:t>Providing </a:t>
            </a:r>
            <a:r>
              <a:rPr lang="en-GB" sz="2800" dirty="0"/>
              <a:t>remediation. </a:t>
            </a:r>
            <a:endParaRPr sz="2600" dirty="0"/>
          </a:p>
        </p:txBody>
      </p:sp>
      <p:pic>
        <p:nvPicPr>
          <p:cNvPr id="2" name="Picture 1"/>
          <p:cNvPicPr>
            <a:picLocks noChangeAspect="1"/>
          </p:cNvPicPr>
          <p:nvPr/>
        </p:nvPicPr>
        <p:blipFill>
          <a:blip r:embed="rId3"/>
          <a:stretch>
            <a:fillRect/>
          </a:stretch>
        </p:blipFill>
        <p:spPr>
          <a:xfrm>
            <a:off x="320025" y="1266152"/>
            <a:ext cx="4147947" cy="2821214"/>
          </a:xfrm>
          <a:prstGeom prst="rect">
            <a:avLst/>
          </a:prstGeom>
        </p:spPr>
      </p:pic>
    </p:spTree>
    <p:extLst>
      <p:ext uri="{BB962C8B-B14F-4D97-AF65-F5344CB8AC3E}">
        <p14:creationId xmlns:p14="http://schemas.microsoft.com/office/powerpoint/2010/main" val="471838117"/>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Footer Placeholder 3"/>
          <p:cNvSpPr txBox="1"/>
          <p:nvPr/>
        </p:nvSpPr>
        <p:spPr>
          <a:xfrm>
            <a:off x="215999" y="4824000"/>
            <a:ext cx="4356001" cy="1270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700">
                <a:solidFill>
                  <a:srgbClr val="888888"/>
                </a:solidFill>
              </a:defRPr>
            </a:lvl1pPr>
          </a:lstStyle>
          <a:p>
            <a:r>
              <a:t>UNA Europa presentation</a:t>
            </a:r>
          </a:p>
        </p:txBody>
      </p:sp>
      <p:sp>
        <p:nvSpPr>
          <p:cNvPr id="486" name="Title 7"/>
          <p:cNvSpPr txBox="1">
            <a:spLocks noGrp="1"/>
          </p:cNvSpPr>
          <p:nvPr>
            <p:ph type="title"/>
          </p:nvPr>
        </p:nvSpPr>
        <p:spPr>
          <a:xfrm>
            <a:off x="119352" y="193398"/>
            <a:ext cx="7128941" cy="576002"/>
          </a:xfrm>
          <a:prstGeom prst="rect">
            <a:avLst/>
          </a:prstGeom>
        </p:spPr>
        <p:txBody>
          <a:bodyPr>
            <a:normAutofit/>
          </a:bodyPr>
          <a:lstStyle/>
          <a:p>
            <a:pPr defTabSz="672084">
              <a:defRPr sz="3724"/>
            </a:pPr>
            <a:r>
              <a:rPr lang="it-IT" dirty="0" smtClean="0"/>
              <a:t>Penalties</a:t>
            </a:r>
            <a:endParaRPr dirty="0"/>
          </a:p>
        </p:txBody>
      </p:sp>
      <p:sp>
        <p:nvSpPr>
          <p:cNvPr id="488" name="Slide Number Placeholder 4"/>
          <p:cNvSpPr txBox="1">
            <a:spLocks noGrp="1"/>
          </p:cNvSpPr>
          <p:nvPr>
            <p:ph type="sldNum" sz="quarter" idx="2"/>
          </p:nvPr>
        </p:nvSpPr>
        <p:spPr>
          <a:xfrm>
            <a:off x="8801000" y="4824000"/>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14</a:t>
            </a:fld>
            <a:endParaRPr/>
          </a:p>
        </p:txBody>
      </p:sp>
      <p:pic>
        <p:nvPicPr>
          <p:cNvPr id="489" name="Picture Placeholder 10" descr="Picture Placeholder 10"/>
          <p:cNvPicPr>
            <a:picLocks noGrp="1" noChangeAspect="1"/>
          </p:cNvPicPr>
          <p:nvPr>
            <p:ph type="pic" idx="21"/>
          </p:nvPr>
        </p:nvPicPr>
        <p:blipFill>
          <a:blip r:embed="rId2"/>
          <a:stretch>
            <a:fillRect/>
          </a:stretch>
        </p:blipFill>
        <p:spPr>
          <a:xfrm>
            <a:off x="215999" y="845973"/>
            <a:ext cx="4356002" cy="3954527"/>
          </a:xfrm>
          <a:prstGeom prst="rect">
            <a:avLst/>
          </a:prstGeom>
        </p:spPr>
      </p:pic>
      <p:sp>
        <p:nvSpPr>
          <p:cNvPr id="490" name="Text Placeholder 9"/>
          <p:cNvSpPr>
            <a:spLocks noGrp="1"/>
          </p:cNvSpPr>
          <p:nvPr>
            <p:ph type="body" idx="22"/>
          </p:nvPr>
        </p:nvSpPr>
        <p:spPr>
          <a:prstGeom prst="rect">
            <a:avLst/>
          </a:prstGeom>
        </p:spPr>
        <p:txBody>
          <a:bodyPr/>
          <a:lstStyle/>
          <a:p>
            <a:endParaRPr/>
          </a:p>
        </p:txBody>
      </p:sp>
      <p:sp>
        <p:nvSpPr>
          <p:cNvPr id="491" name="Text Placeholder 11"/>
          <p:cNvSpPr>
            <a:spLocks noGrp="1"/>
          </p:cNvSpPr>
          <p:nvPr>
            <p:ph type="body" idx="23"/>
          </p:nvPr>
        </p:nvSpPr>
        <p:spPr>
          <a:xfrm>
            <a:off x="215999" y="2633078"/>
            <a:ext cx="4356001" cy="2165640"/>
          </a:xfrm>
          <a:prstGeom prst="rect">
            <a:avLst/>
          </a:prstGeom>
        </p:spPr>
        <p:txBody>
          <a:bodyPr/>
          <a:lstStyle/>
          <a:p>
            <a:endParaRPr dirty="0"/>
          </a:p>
        </p:txBody>
      </p:sp>
      <p:sp>
        <p:nvSpPr>
          <p:cNvPr id="11" name="Text Placeholder 4"/>
          <p:cNvSpPr txBox="1">
            <a:spLocks noGrp="1"/>
          </p:cNvSpPr>
          <p:nvPr>
            <p:ph type="body" idx="1"/>
          </p:nvPr>
        </p:nvSpPr>
        <p:spPr>
          <a:xfrm>
            <a:off x="4728117" y="1266152"/>
            <a:ext cx="4199884" cy="3375004"/>
          </a:xfrm>
          <a:prstGeom prst="rect">
            <a:avLst/>
          </a:prstGeom>
        </p:spPr>
        <p:txBody>
          <a:bodyPr>
            <a:normAutofit/>
          </a:bodyPr>
          <a:lstStyle/>
          <a:p>
            <a:pPr marL="0" indent="0">
              <a:buNone/>
            </a:pPr>
            <a:r>
              <a:rPr lang="it-IT" sz="2800" dirty="0" smtClean="0"/>
              <a:t>Liability for damages</a:t>
            </a:r>
          </a:p>
          <a:p>
            <a:pPr marL="0" indent="0">
              <a:buNone/>
            </a:pPr>
            <a:endParaRPr lang="it-IT" sz="2800" dirty="0"/>
          </a:p>
          <a:p>
            <a:pPr marL="0" indent="0">
              <a:buNone/>
            </a:pPr>
            <a:r>
              <a:rPr lang="it-IT" sz="2800" dirty="0" smtClean="0"/>
              <a:t>Fines (5% of worldwide turnover?)</a:t>
            </a:r>
          </a:p>
          <a:p>
            <a:pPr marL="0" indent="0">
              <a:buNone/>
            </a:pPr>
            <a:endParaRPr lang="it-IT" sz="2800" dirty="0"/>
          </a:p>
          <a:p>
            <a:pPr marL="0" indent="0">
              <a:buNone/>
            </a:pPr>
            <a:r>
              <a:rPr lang="it-IT" sz="2800" dirty="0" smtClean="0"/>
              <a:t>Exclusion from government procurement</a:t>
            </a:r>
            <a:endParaRPr sz="2600" dirty="0"/>
          </a:p>
        </p:txBody>
      </p:sp>
      <p:pic>
        <p:nvPicPr>
          <p:cNvPr id="3" name="Picture 2"/>
          <p:cNvPicPr>
            <a:picLocks noChangeAspect="1"/>
          </p:cNvPicPr>
          <p:nvPr/>
        </p:nvPicPr>
        <p:blipFill>
          <a:blip r:embed="rId3"/>
          <a:stretch>
            <a:fillRect/>
          </a:stretch>
        </p:blipFill>
        <p:spPr>
          <a:xfrm>
            <a:off x="367117" y="1272505"/>
            <a:ext cx="4098648" cy="2717582"/>
          </a:xfrm>
          <a:prstGeom prst="rect">
            <a:avLst/>
          </a:prstGeom>
        </p:spPr>
      </p:pic>
    </p:spTree>
    <p:extLst>
      <p:ext uri="{BB962C8B-B14F-4D97-AF65-F5344CB8AC3E}">
        <p14:creationId xmlns:p14="http://schemas.microsoft.com/office/powerpoint/2010/main" val="792483007"/>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3"/>
          </p:nvPr>
        </p:nvSpPr>
        <p:spPr/>
        <p:txBody>
          <a:bodyPr/>
          <a:lstStyle/>
          <a:p>
            <a:endParaRPr lang="en-GB" dirty="0"/>
          </a:p>
        </p:txBody>
      </p:sp>
      <p:sp>
        <p:nvSpPr>
          <p:cNvPr id="485" name="Footer Placeholder 3"/>
          <p:cNvSpPr txBox="1"/>
          <p:nvPr/>
        </p:nvSpPr>
        <p:spPr>
          <a:xfrm>
            <a:off x="215999" y="4824000"/>
            <a:ext cx="4356001" cy="1270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700">
                <a:solidFill>
                  <a:srgbClr val="888888"/>
                </a:solidFill>
              </a:defRPr>
            </a:lvl1pPr>
          </a:lstStyle>
          <a:p>
            <a:r>
              <a:t>UNA Europa presentation</a:t>
            </a:r>
          </a:p>
        </p:txBody>
      </p:sp>
      <p:sp>
        <p:nvSpPr>
          <p:cNvPr id="486" name="Title 7"/>
          <p:cNvSpPr txBox="1">
            <a:spLocks noGrp="1"/>
          </p:cNvSpPr>
          <p:nvPr>
            <p:ph type="title"/>
          </p:nvPr>
        </p:nvSpPr>
        <p:spPr>
          <a:xfrm>
            <a:off x="119352" y="193398"/>
            <a:ext cx="7128941" cy="576002"/>
          </a:xfrm>
          <a:prstGeom prst="rect">
            <a:avLst/>
          </a:prstGeom>
        </p:spPr>
        <p:txBody>
          <a:bodyPr>
            <a:normAutofit/>
          </a:bodyPr>
          <a:lstStyle/>
          <a:p>
            <a:pPr defTabSz="672084">
              <a:defRPr sz="3724"/>
            </a:pPr>
            <a:r>
              <a:rPr lang="it-IT" dirty="0" smtClean="0"/>
              <a:t>Value chain vs. Chain of activities</a:t>
            </a:r>
            <a:endParaRPr dirty="0"/>
          </a:p>
        </p:txBody>
      </p:sp>
      <p:sp>
        <p:nvSpPr>
          <p:cNvPr id="488" name="Slide Number Placeholder 4"/>
          <p:cNvSpPr txBox="1">
            <a:spLocks noGrp="1"/>
          </p:cNvSpPr>
          <p:nvPr>
            <p:ph type="sldNum" sz="quarter" idx="2"/>
          </p:nvPr>
        </p:nvSpPr>
        <p:spPr>
          <a:xfrm>
            <a:off x="8801000" y="4824000"/>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15</a:t>
            </a:fld>
            <a:endParaRPr/>
          </a:p>
        </p:txBody>
      </p:sp>
      <p:pic>
        <p:nvPicPr>
          <p:cNvPr id="489" name="Picture Placeholder 10" descr="Picture Placeholder 10"/>
          <p:cNvPicPr>
            <a:picLocks noGrp="1" noChangeAspect="1"/>
          </p:cNvPicPr>
          <p:nvPr>
            <p:ph type="pic" idx="21"/>
          </p:nvPr>
        </p:nvPicPr>
        <p:blipFill>
          <a:blip r:embed="rId2"/>
          <a:stretch>
            <a:fillRect/>
          </a:stretch>
        </p:blipFill>
        <p:spPr>
          <a:xfrm>
            <a:off x="215999" y="845973"/>
            <a:ext cx="4356002" cy="3954527"/>
          </a:xfrm>
          <a:prstGeom prst="rect">
            <a:avLst/>
          </a:prstGeom>
        </p:spPr>
      </p:pic>
      <p:sp>
        <p:nvSpPr>
          <p:cNvPr id="490" name="Text Placeholder 9"/>
          <p:cNvSpPr>
            <a:spLocks noGrp="1"/>
          </p:cNvSpPr>
          <p:nvPr>
            <p:ph type="body" idx="22"/>
          </p:nvPr>
        </p:nvSpPr>
        <p:spPr>
          <a:prstGeom prst="rect">
            <a:avLst/>
          </a:prstGeom>
        </p:spPr>
        <p:txBody>
          <a:bodyPr/>
          <a:lstStyle/>
          <a:p>
            <a:endParaRPr/>
          </a:p>
        </p:txBody>
      </p:sp>
      <p:pic>
        <p:nvPicPr>
          <p:cNvPr id="3" name="Picture 2"/>
          <p:cNvPicPr>
            <a:picLocks noChangeAspect="1"/>
          </p:cNvPicPr>
          <p:nvPr/>
        </p:nvPicPr>
        <p:blipFill>
          <a:blip r:embed="rId3"/>
          <a:stretch>
            <a:fillRect/>
          </a:stretch>
        </p:blipFill>
        <p:spPr>
          <a:xfrm>
            <a:off x="333816" y="970217"/>
            <a:ext cx="8810184" cy="1934355"/>
          </a:xfrm>
          <a:prstGeom prst="rect">
            <a:avLst/>
          </a:prstGeom>
        </p:spPr>
      </p:pic>
      <p:pic>
        <p:nvPicPr>
          <p:cNvPr id="4" name="Picture 3"/>
          <p:cNvPicPr>
            <a:picLocks noChangeAspect="1"/>
          </p:cNvPicPr>
          <p:nvPr/>
        </p:nvPicPr>
        <p:blipFill>
          <a:blip r:embed="rId4"/>
          <a:stretch>
            <a:fillRect/>
          </a:stretch>
        </p:blipFill>
        <p:spPr>
          <a:xfrm>
            <a:off x="785515" y="946717"/>
            <a:ext cx="7706953" cy="3307567"/>
          </a:xfrm>
          <a:prstGeom prst="rect">
            <a:avLst/>
          </a:prstGeom>
        </p:spPr>
      </p:pic>
      <p:pic>
        <p:nvPicPr>
          <p:cNvPr id="6" name="Picture 5"/>
          <p:cNvPicPr>
            <a:picLocks noChangeAspect="1"/>
          </p:cNvPicPr>
          <p:nvPr/>
        </p:nvPicPr>
        <p:blipFill>
          <a:blip r:embed="rId5"/>
          <a:stretch>
            <a:fillRect/>
          </a:stretch>
        </p:blipFill>
        <p:spPr>
          <a:xfrm>
            <a:off x="1564998" y="1313037"/>
            <a:ext cx="6449535" cy="3190370"/>
          </a:xfrm>
          <a:prstGeom prst="rect">
            <a:avLst/>
          </a:prstGeom>
        </p:spPr>
      </p:pic>
    </p:spTree>
    <p:extLst>
      <p:ext uri="{BB962C8B-B14F-4D97-AF65-F5344CB8AC3E}">
        <p14:creationId xmlns:p14="http://schemas.microsoft.com/office/powerpoint/2010/main" val="21356326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Footer Placeholder 3"/>
          <p:cNvSpPr txBox="1"/>
          <p:nvPr/>
        </p:nvSpPr>
        <p:spPr>
          <a:xfrm>
            <a:off x="215999" y="4824000"/>
            <a:ext cx="4356001" cy="1270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700">
                <a:solidFill>
                  <a:srgbClr val="888888"/>
                </a:solidFill>
              </a:defRPr>
            </a:lvl1pPr>
          </a:lstStyle>
          <a:p>
            <a:r>
              <a:t>UNA Europa presentation</a:t>
            </a:r>
          </a:p>
        </p:txBody>
      </p:sp>
      <p:sp>
        <p:nvSpPr>
          <p:cNvPr id="486" name="Title 7"/>
          <p:cNvSpPr txBox="1">
            <a:spLocks noGrp="1"/>
          </p:cNvSpPr>
          <p:nvPr>
            <p:ph type="title"/>
          </p:nvPr>
        </p:nvSpPr>
        <p:spPr>
          <a:xfrm>
            <a:off x="119352" y="193398"/>
            <a:ext cx="7128941" cy="576002"/>
          </a:xfrm>
          <a:prstGeom prst="rect">
            <a:avLst/>
          </a:prstGeom>
        </p:spPr>
        <p:txBody>
          <a:bodyPr>
            <a:normAutofit/>
          </a:bodyPr>
          <a:lstStyle/>
          <a:p>
            <a:pPr defTabSz="672084">
              <a:defRPr sz="3724"/>
            </a:pPr>
            <a:r>
              <a:rPr lang="it-IT" dirty="0" smtClean="0"/>
              <a:t>Reactions?</a:t>
            </a:r>
            <a:endParaRPr dirty="0"/>
          </a:p>
        </p:txBody>
      </p:sp>
      <p:sp>
        <p:nvSpPr>
          <p:cNvPr id="488" name="Slide Number Placeholder 4"/>
          <p:cNvSpPr txBox="1">
            <a:spLocks noGrp="1"/>
          </p:cNvSpPr>
          <p:nvPr>
            <p:ph type="sldNum" sz="quarter" idx="2"/>
          </p:nvPr>
        </p:nvSpPr>
        <p:spPr>
          <a:xfrm>
            <a:off x="8801000" y="4824000"/>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16</a:t>
            </a:fld>
            <a:endParaRPr/>
          </a:p>
        </p:txBody>
      </p:sp>
      <p:sp>
        <p:nvSpPr>
          <p:cNvPr id="490" name="Text Placeholder 9"/>
          <p:cNvSpPr>
            <a:spLocks noGrp="1"/>
          </p:cNvSpPr>
          <p:nvPr>
            <p:ph type="body" idx="22"/>
          </p:nvPr>
        </p:nvSpPr>
        <p:spPr>
          <a:prstGeom prst="rect">
            <a:avLst/>
          </a:prstGeom>
        </p:spPr>
        <p:txBody>
          <a:bodyPr/>
          <a:lstStyle/>
          <a:p>
            <a:endParaRPr/>
          </a:p>
        </p:txBody>
      </p:sp>
      <p:pic>
        <p:nvPicPr>
          <p:cNvPr id="2" name="Picture 1"/>
          <p:cNvPicPr>
            <a:picLocks noChangeAspect="1"/>
          </p:cNvPicPr>
          <p:nvPr/>
        </p:nvPicPr>
        <p:blipFill>
          <a:blip r:embed="rId2"/>
          <a:stretch>
            <a:fillRect/>
          </a:stretch>
        </p:blipFill>
        <p:spPr>
          <a:xfrm>
            <a:off x="233363" y="703702"/>
            <a:ext cx="7530784" cy="4323228"/>
          </a:xfrm>
          <a:prstGeom prst="rect">
            <a:avLst/>
          </a:prstGeom>
        </p:spPr>
      </p:pic>
    </p:spTree>
    <p:extLst>
      <p:ext uri="{BB962C8B-B14F-4D97-AF65-F5344CB8AC3E}">
        <p14:creationId xmlns:p14="http://schemas.microsoft.com/office/powerpoint/2010/main" val="1880224087"/>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Footer Placeholder 2"/>
          <p:cNvSpPr txBox="1"/>
          <p:nvPr/>
        </p:nvSpPr>
        <p:spPr>
          <a:xfrm>
            <a:off x="215999" y="4824000"/>
            <a:ext cx="4356001" cy="1270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700">
                <a:solidFill>
                  <a:srgbClr val="888888"/>
                </a:solidFill>
              </a:defRPr>
            </a:lvl1pPr>
          </a:lstStyle>
          <a:p>
            <a:r>
              <a:t>UNA Europa presentation</a:t>
            </a:r>
          </a:p>
        </p:txBody>
      </p:sp>
      <p:sp>
        <p:nvSpPr>
          <p:cNvPr id="476" name="Title 1"/>
          <p:cNvSpPr txBox="1">
            <a:spLocks noGrp="1"/>
          </p:cNvSpPr>
          <p:nvPr>
            <p:ph type="title"/>
          </p:nvPr>
        </p:nvSpPr>
        <p:spPr>
          <a:xfrm>
            <a:off x="215998" y="143999"/>
            <a:ext cx="7285055" cy="576002"/>
          </a:xfrm>
          <a:prstGeom prst="rect">
            <a:avLst/>
          </a:prstGeom>
        </p:spPr>
        <p:txBody>
          <a:bodyPr>
            <a:normAutofit/>
          </a:bodyPr>
          <a:lstStyle/>
          <a:p>
            <a:r>
              <a:rPr lang="en-GB" dirty="0" smtClean="0"/>
              <a:t>Forced labour initiative</a:t>
            </a:r>
            <a:endParaRPr dirty="0"/>
          </a:p>
        </p:txBody>
      </p:sp>
      <p:sp>
        <p:nvSpPr>
          <p:cNvPr id="477" name="Slide Number Placeholder 3"/>
          <p:cNvSpPr txBox="1">
            <a:spLocks noGrp="1"/>
          </p:cNvSpPr>
          <p:nvPr>
            <p:ph type="sldNum" sz="quarter" idx="2"/>
          </p:nvPr>
        </p:nvSpPr>
        <p:spPr>
          <a:xfrm>
            <a:off x="8801000" y="4824000"/>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17</a:t>
            </a:fld>
            <a:endParaRPr/>
          </a:p>
        </p:txBody>
      </p:sp>
      <p:pic>
        <p:nvPicPr>
          <p:cNvPr id="5" name="Picture 4"/>
          <p:cNvPicPr>
            <a:picLocks noChangeAspect="1"/>
          </p:cNvPicPr>
          <p:nvPr/>
        </p:nvPicPr>
        <p:blipFill>
          <a:blip r:embed="rId2"/>
          <a:stretch>
            <a:fillRect/>
          </a:stretch>
        </p:blipFill>
        <p:spPr>
          <a:xfrm>
            <a:off x="67583" y="830817"/>
            <a:ext cx="9008833" cy="3625922"/>
          </a:xfrm>
          <a:prstGeom prst="rect">
            <a:avLst/>
          </a:prstGeom>
        </p:spPr>
      </p:pic>
      <p:pic>
        <p:nvPicPr>
          <p:cNvPr id="6" name="Picture 5"/>
          <p:cNvPicPr>
            <a:picLocks noChangeAspect="1"/>
          </p:cNvPicPr>
          <p:nvPr/>
        </p:nvPicPr>
        <p:blipFill>
          <a:blip r:embed="rId3"/>
          <a:stretch>
            <a:fillRect/>
          </a:stretch>
        </p:blipFill>
        <p:spPr>
          <a:xfrm>
            <a:off x="2159306" y="137022"/>
            <a:ext cx="4825388" cy="4869455"/>
          </a:xfrm>
          <a:prstGeom prst="rect">
            <a:avLst/>
          </a:prstGeom>
        </p:spPr>
      </p:pic>
    </p:spTree>
    <p:extLst>
      <p:ext uri="{BB962C8B-B14F-4D97-AF65-F5344CB8AC3E}">
        <p14:creationId xmlns:p14="http://schemas.microsoft.com/office/powerpoint/2010/main" val="935934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Footer Placeholder 2"/>
          <p:cNvSpPr txBox="1"/>
          <p:nvPr/>
        </p:nvSpPr>
        <p:spPr>
          <a:xfrm>
            <a:off x="215999" y="4824000"/>
            <a:ext cx="4356001" cy="1270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700">
                <a:solidFill>
                  <a:srgbClr val="888888"/>
                </a:solidFill>
              </a:defRPr>
            </a:lvl1pPr>
          </a:lstStyle>
          <a:p>
            <a:r>
              <a:t>UNA Europa presentation</a:t>
            </a:r>
          </a:p>
        </p:txBody>
      </p:sp>
      <p:sp>
        <p:nvSpPr>
          <p:cNvPr id="476" name="Title 1"/>
          <p:cNvSpPr txBox="1">
            <a:spLocks noGrp="1"/>
          </p:cNvSpPr>
          <p:nvPr>
            <p:ph type="title"/>
          </p:nvPr>
        </p:nvSpPr>
        <p:spPr>
          <a:xfrm>
            <a:off x="215998" y="143999"/>
            <a:ext cx="7285055" cy="576002"/>
          </a:xfrm>
          <a:prstGeom prst="rect">
            <a:avLst/>
          </a:prstGeom>
        </p:spPr>
        <p:txBody>
          <a:bodyPr>
            <a:normAutofit/>
          </a:bodyPr>
          <a:lstStyle/>
          <a:p>
            <a:r>
              <a:rPr lang="en-GB" dirty="0" smtClean="0"/>
              <a:t>Forced labour initiative</a:t>
            </a:r>
            <a:endParaRPr dirty="0"/>
          </a:p>
        </p:txBody>
      </p:sp>
      <p:sp>
        <p:nvSpPr>
          <p:cNvPr id="477" name="Slide Number Placeholder 3"/>
          <p:cNvSpPr txBox="1">
            <a:spLocks noGrp="1"/>
          </p:cNvSpPr>
          <p:nvPr>
            <p:ph type="sldNum" sz="quarter" idx="2"/>
          </p:nvPr>
        </p:nvSpPr>
        <p:spPr>
          <a:xfrm>
            <a:off x="8801000" y="4824000"/>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18</a:t>
            </a:fld>
            <a:endParaRPr/>
          </a:p>
        </p:txBody>
      </p:sp>
      <p:pic>
        <p:nvPicPr>
          <p:cNvPr id="2" name="Picture 1"/>
          <p:cNvPicPr>
            <a:picLocks noChangeAspect="1"/>
          </p:cNvPicPr>
          <p:nvPr/>
        </p:nvPicPr>
        <p:blipFill>
          <a:blip r:embed="rId2"/>
          <a:stretch>
            <a:fillRect/>
          </a:stretch>
        </p:blipFill>
        <p:spPr>
          <a:xfrm>
            <a:off x="215998" y="1175551"/>
            <a:ext cx="8503994" cy="2317508"/>
          </a:xfrm>
          <a:prstGeom prst="rect">
            <a:avLst/>
          </a:prstGeom>
        </p:spPr>
      </p:pic>
    </p:spTree>
    <p:extLst>
      <p:ext uri="{BB962C8B-B14F-4D97-AF65-F5344CB8AC3E}">
        <p14:creationId xmlns:p14="http://schemas.microsoft.com/office/powerpoint/2010/main" val="632418509"/>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Footer Placeholder 2"/>
          <p:cNvSpPr txBox="1"/>
          <p:nvPr/>
        </p:nvSpPr>
        <p:spPr>
          <a:xfrm>
            <a:off x="215999" y="4824000"/>
            <a:ext cx="4356001" cy="1270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700">
                <a:solidFill>
                  <a:srgbClr val="888888"/>
                </a:solidFill>
              </a:defRPr>
            </a:lvl1pPr>
          </a:lstStyle>
          <a:p>
            <a:r>
              <a:t>UNA Europa presentation</a:t>
            </a:r>
          </a:p>
        </p:txBody>
      </p:sp>
      <p:sp>
        <p:nvSpPr>
          <p:cNvPr id="476" name="Title 1"/>
          <p:cNvSpPr txBox="1">
            <a:spLocks noGrp="1"/>
          </p:cNvSpPr>
          <p:nvPr>
            <p:ph type="title"/>
          </p:nvPr>
        </p:nvSpPr>
        <p:spPr>
          <a:xfrm>
            <a:off x="215998" y="143999"/>
            <a:ext cx="7660136" cy="576002"/>
          </a:xfrm>
          <a:prstGeom prst="rect">
            <a:avLst/>
          </a:prstGeom>
        </p:spPr>
        <p:txBody>
          <a:bodyPr>
            <a:normAutofit fontScale="90000"/>
          </a:bodyPr>
          <a:lstStyle/>
          <a:p>
            <a:r>
              <a:rPr lang="en-GB" dirty="0" smtClean="0"/>
              <a:t>Commission proposal September 2022</a:t>
            </a:r>
            <a:endParaRPr dirty="0"/>
          </a:p>
        </p:txBody>
      </p:sp>
      <p:sp>
        <p:nvSpPr>
          <p:cNvPr id="477" name="Slide Number Placeholder 3"/>
          <p:cNvSpPr txBox="1">
            <a:spLocks noGrp="1"/>
          </p:cNvSpPr>
          <p:nvPr>
            <p:ph type="sldNum" sz="quarter" idx="2"/>
          </p:nvPr>
        </p:nvSpPr>
        <p:spPr>
          <a:xfrm>
            <a:off x="8801000" y="4824000"/>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19</a:t>
            </a:fld>
            <a:endParaRPr/>
          </a:p>
        </p:txBody>
      </p:sp>
      <p:sp>
        <p:nvSpPr>
          <p:cNvPr id="478" name="Text Placeholder 4"/>
          <p:cNvSpPr txBox="1">
            <a:spLocks noGrp="1"/>
          </p:cNvSpPr>
          <p:nvPr>
            <p:ph type="body" idx="1"/>
          </p:nvPr>
        </p:nvSpPr>
        <p:spPr>
          <a:xfrm>
            <a:off x="215999" y="971859"/>
            <a:ext cx="4778623" cy="3564140"/>
          </a:xfrm>
          <a:prstGeom prst="rect">
            <a:avLst/>
          </a:prstGeom>
        </p:spPr>
        <p:txBody>
          <a:bodyPr>
            <a:normAutofit fontScale="85000" lnSpcReduction="10000"/>
          </a:bodyPr>
          <a:lstStyle/>
          <a:p>
            <a:pPr marL="342900" indent="-342900">
              <a:buFont typeface="Arial" panose="020B0604020202020204" pitchFamily="34" charset="0"/>
              <a:buChar char="•"/>
            </a:pPr>
            <a:r>
              <a:rPr lang="en-GB" sz="2400" dirty="0" smtClean="0"/>
              <a:t>All </a:t>
            </a:r>
            <a:r>
              <a:rPr lang="en-GB" sz="2400" dirty="0"/>
              <a:t>products </a:t>
            </a:r>
            <a:r>
              <a:rPr lang="en-GB" sz="2400" dirty="0" smtClean="0"/>
              <a:t>available on EU market (domestic or imported).</a:t>
            </a:r>
          </a:p>
          <a:p>
            <a:pPr marL="342900" indent="-342900">
              <a:buFont typeface="Arial" panose="020B0604020202020204" pitchFamily="34" charset="0"/>
              <a:buChar char="•"/>
            </a:pPr>
            <a:r>
              <a:rPr lang="en-GB" sz="2400" dirty="0" smtClean="0"/>
              <a:t>No distinction by sector or size.</a:t>
            </a:r>
          </a:p>
          <a:p>
            <a:pPr marL="342900" indent="-342900">
              <a:buFont typeface="Arial" panose="020B0604020202020204" pitchFamily="34" charset="0"/>
              <a:buChar char="•"/>
            </a:pPr>
            <a:r>
              <a:rPr lang="en-GB" sz="2400" dirty="0" smtClean="0"/>
              <a:t>MS responsible </a:t>
            </a:r>
            <a:r>
              <a:rPr lang="en-GB" sz="2400" dirty="0"/>
              <a:t>for the </a:t>
            </a:r>
            <a:r>
              <a:rPr lang="en-GB" sz="2400" dirty="0" smtClean="0"/>
              <a:t>investigation, determination, enforcement and withdrawal and fines.</a:t>
            </a:r>
          </a:p>
          <a:p>
            <a:pPr marL="342900" indent="-342900">
              <a:buFont typeface="Arial" panose="020B0604020202020204" pitchFamily="34" charset="0"/>
              <a:buChar char="•"/>
            </a:pPr>
            <a:r>
              <a:rPr lang="en-GB" sz="2400" dirty="0" smtClean="0"/>
              <a:t>Customs </a:t>
            </a:r>
            <a:r>
              <a:rPr lang="en-GB" sz="2400" dirty="0"/>
              <a:t>authorities would </a:t>
            </a:r>
            <a:r>
              <a:rPr lang="en-GB" sz="2400" dirty="0" smtClean="0"/>
              <a:t>block non-complying goods at EU </a:t>
            </a:r>
            <a:r>
              <a:rPr lang="en-GB" sz="2400" dirty="0"/>
              <a:t>borders</a:t>
            </a:r>
            <a:r>
              <a:rPr lang="en-GB" sz="2400" dirty="0" smtClean="0"/>
              <a:t>.</a:t>
            </a:r>
          </a:p>
          <a:p>
            <a:endParaRPr lang="en-GB" sz="2400" dirty="0" smtClean="0"/>
          </a:p>
          <a:p>
            <a:pPr lvl="2" indent="0"/>
            <a:r>
              <a:rPr lang="en-GB" sz="2000" dirty="0" smtClean="0"/>
              <a:t>* Complementary to DD regulation: only labour, no eligibility, no DD over supply chains, outright prohibition</a:t>
            </a:r>
            <a:endParaRPr sz="2000" dirty="0"/>
          </a:p>
        </p:txBody>
      </p:sp>
      <p:pic>
        <p:nvPicPr>
          <p:cNvPr id="3" name="Picture 2"/>
          <p:cNvPicPr>
            <a:picLocks noChangeAspect="1"/>
          </p:cNvPicPr>
          <p:nvPr/>
        </p:nvPicPr>
        <p:blipFill>
          <a:blip r:embed="rId2"/>
          <a:stretch>
            <a:fillRect/>
          </a:stretch>
        </p:blipFill>
        <p:spPr>
          <a:xfrm>
            <a:off x="5428890" y="1348377"/>
            <a:ext cx="3620458" cy="2562796"/>
          </a:xfrm>
          <a:prstGeom prst="rect">
            <a:avLst/>
          </a:prstGeom>
        </p:spPr>
      </p:pic>
      <p:pic>
        <p:nvPicPr>
          <p:cNvPr id="4" name="Picture 3"/>
          <p:cNvPicPr>
            <a:picLocks noChangeAspect="1"/>
          </p:cNvPicPr>
          <p:nvPr/>
        </p:nvPicPr>
        <p:blipFill>
          <a:blip r:embed="rId3"/>
          <a:stretch>
            <a:fillRect/>
          </a:stretch>
        </p:blipFill>
        <p:spPr>
          <a:xfrm>
            <a:off x="263064" y="1424846"/>
            <a:ext cx="8786284" cy="2819629"/>
          </a:xfrm>
          <a:prstGeom prst="rect">
            <a:avLst/>
          </a:prstGeom>
        </p:spPr>
      </p:pic>
      <p:sp>
        <p:nvSpPr>
          <p:cNvPr id="5" name="Rectangle 4"/>
          <p:cNvSpPr/>
          <p:nvPr/>
        </p:nvSpPr>
        <p:spPr>
          <a:xfrm>
            <a:off x="4137029" y="4577778"/>
            <a:ext cx="5098942" cy="492443"/>
          </a:xfrm>
          <a:prstGeom prst="rect">
            <a:avLst/>
          </a:prstGeom>
        </p:spPr>
        <p:txBody>
          <a:bodyPr wrap="square">
            <a:spAutoFit/>
          </a:bodyPr>
          <a:lstStyle/>
          <a:p>
            <a:r>
              <a:rPr lang="en-GB" dirty="0">
                <a:hlinkClick r:id="rId4"/>
              </a:rPr>
              <a:t>https://mostfavourednation.substack.com/p/most-favoured-nation-forced-labour</a:t>
            </a:r>
            <a:r>
              <a:rPr lang="en-GB" dirty="0" smtClean="0"/>
              <a:t>? </a:t>
            </a:r>
            <a:endParaRPr lang="en-GB" dirty="0"/>
          </a:p>
        </p:txBody>
      </p:sp>
    </p:spTree>
    <p:extLst>
      <p:ext uri="{BB962C8B-B14F-4D97-AF65-F5344CB8AC3E}">
        <p14:creationId xmlns:p14="http://schemas.microsoft.com/office/powerpoint/2010/main" val="7778471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 name="Title 1"/>
          <p:cNvSpPr txBox="1">
            <a:spLocks noGrp="1"/>
          </p:cNvSpPr>
          <p:nvPr>
            <p:ph type="title"/>
          </p:nvPr>
        </p:nvSpPr>
        <p:spPr>
          <a:xfrm>
            <a:off x="216000" y="143999"/>
            <a:ext cx="6480002" cy="1656002"/>
          </a:xfrm>
          <a:prstGeom prst="rect">
            <a:avLst/>
          </a:prstGeom>
        </p:spPr>
        <p:txBody>
          <a:bodyPr>
            <a:normAutofit fontScale="90000"/>
          </a:bodyPr>
          <a:lstStyle/>
          <a:p>
            <a:r>
              <a:rPr lang="en-GB" b="1" dirty="0"/>
              <a:t>The External Economic Action of the European Union and the Sustainable Development Goals</a:t>
            </a:r>
            <a:endParaRPr dirty="0"/>
          </a:p>
        </p:txBody>
      </p:sp>
      <p:sp>
        <p:nvSpPr>
          <p:cNvPr id="593" name="Subtitle 2"/>
          <p:cNvSpPr txBox="1">
            <a:spLocks noGrp="1"/>
          </p:cNvSpPr>
          <p:nvPr>
            <p:ph type="body" sz="quarter" idx="1"/>
          </p:nvPr>
        </p:nvSpPr>
        <p:spPr>
          <a:xfrm>
            <a:off x="290341" y="2283219"/>
            <a:ext cx="6480002" cy="324001"/>
          </a:xfrm>
          <a:prstGeom prst="rect">
            <a:avLst/>
          </a:prstGeom>
        </p:spPr>
        <p:txBody>
          <a:bodyPr/>
          <a:lstStyle/>
          <a:p>
            <a:r>
              <a:rPr lang="en-GB" dirty="0" smtClean="0"/>
              <a:t>Filippo Fontanelli – University of Edinburgh – filippo.fontanelli@ed.ac.uk</a:t>
            </a:r>
            <a:endParaRPr dirty="0"/>
          </a:p>
        </p:txBody>
      </p:sp>
      <p:sp>
        <p:nvSpPr>
          <p:cNvPr id="2" name="TextBox 1"/>
          <p:cNvSpPr txBox="1"/>
          <p:nvPr/>
        </p:nvSpPr>
        <p:spPr>
          <a:xfrm>
            <a:off x="401444" y="2817540"/>
            <a:ext cx="5203902" cy="17389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685800" rtl="0" fontAlgn="auto" latinLnBrk="0" hangingPunct="0">
              <a:lnSpc>
                <a:spcPct val="100000"/>
              </a:lnSpc>
              <a:spcBef>
                <a:spcPts val="0"/>
              </a:spcBef>
              <a:spcAft>
                <a:spcPts val="0"/>
              </a:spcAft>
              <a:buClrTx/>
              <a:buSzTx/>
              <a:buFontTx/>
              <a:buNone/>
              <a:tabLst/>
            </a:pPr>
            <a:r>
              <a:rPr lang="en-GB" sz="2000" dirty="0" smtClean="0"/>
              <a:t>University of Bologna</a:t>
            </a:r>
          </a:p>
          <a:p>
            <a:pPr marL="0" marR="0" indent="0" algn="l" defTabSz="68580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dirty="0" smtClean="0">
                <a:ln>
                  <a:noFill/>
                </a:ln>
                <a:solidFill>
                  <a:srgbClr val="000000"/>
                </a:solidFill>
                <a:effectLst/>
                <a:uFillTx/>
                <a:sym typeface="Arial"/>
              </a:rPr>
              <a:t>3</a:t>
            </a:r>
            <a:r>
              <a:rPr kumimoji="0" lang="en-GB" sz="2000" b="0" i="0" u="none" strike="noStrike" cap="none" spc="0" normalizeH="0" dirty="0" smtClean="0">
                <a:ln>
                  <a:noFill/>
                </a:ln>
                <a:solidFill>
                  <a:srgbClr val="000000"/>
                </a:solidFill>
                <a:effectLst/>
                <a:uFillTx/>
                <a:sym typeface="Arial"/>
              </a:rPr>
              <a:t> May – 25 May</a:t>
            </a:r>
          </a:p>
          <a:p>
            <a:pPr marL="0" marR="0" indent="0" algn="l" defTabSz="685800" rtl="0" fontAlgn="auto" latinLnBrk="0" hangingPunct="0">
              <a:lnSpc>
                <a:spcPct val="100000"/>
              </a:lnSpc>
              <a:spcBef>
                <a:spcPts val="0"/>
              </a:spcBef>
              <a:spcAft>
                <a:spcPts val="0"/>
              </a:spcAft>
              <a:buClrTx/>
              <a:buSzTx/>
              <a:buFontTx/>
              <a:buNone/>
              <a:tabLst/>
            </a:pPr>
            <a:endParaRPr lang="en-GB" baseline="0" dirty="0"/>
          </a:p>
          <a:p>
            <a:pPr marL="0" marR="0" indent="0" algn="l" defTabSz="685800" rtl="0" fontAlgn="auto" latinLnBrk="0" hangingPunct="0">
              <a:lnSpc>
                <a:spcPct val="100000"/>
              </a:lnSpc>
              <a:spcBef>
                <a:spcPts val="0"/>
              </a:spcBef>
              <a:spcAft>
                <a:spcPts val="0"/>
              </a:spcAft>
              <a:buClrTx/>
              <a:buSzTx/>
              <a:buFontTx/>
              <a:buNone/>
              <a:tabLst/>
            </a:pPr>
            <a:r>
              <a:rPr lang="en-GB" sz="3000" dirty="0" smtClean="0"/>
              <a:t>18</a:t>
            </a:r>
            <a:r>
              <a:rPr kumimoji="0" lang="en-GB" sz="3000" b="0" i="0" u="none" strike="noStrike" cap="none" spc="0" normalizeH="0" dirty="0" smtClean="0">
                <a:ln>
                  <a:noFill/>
                </a:ln>
                <a:solidFill>
                  <a:srgbClr val="000000"/>
                </a:solidFill>
                <a:effectLst/>
                <a:uFillTx/>
                <a:sym typeface="Arial"/>
              </a:rPr>
              <a:t> </a:t>
            </a:r>
            <a:r>
              <a:rPr kumimoji="0" lang="en-GB" sz="3000" b="0" i="0" u="none" strike="noStrike" cap="none" spc="0" normalizeH="0" dirty="0" smtClean="0">
                <a:ln>
                  <a:noFill/>
                </a:ln>
                <a:solidFill>
                  <a:srgbClr val="000000"/>
                </a:solidFill>
                <a:effectLst/>
                <a:uFillTx/>
                <a:sym typeface="Arial"/>
              </a:rPr>
              <a:t>May 2023</a:t>
            </a:r>
          </a:p>
          <a:p>
            <a:pPr marL="0" marR="0" indent="0" algn="l" defTabSz="685800" rtl="0" fontAlgn="auto" latinLnBrk="0" hangingPunct="0">
              <a:lnSpc>
                <a:spcPct val="100000"/>
              </a:lnSpc>
              <a:spcBef>
                <a:spcPts val="0"/>
              </a:spcBef>
              <a:spcAft>
                <a:spcPts val="0"/>
              </a:spcAft>
              <a:buClrTx/>
              <a:buSzTx/>
              <a:buFontTx/>
              <a:buNone/>
              <a:tabLst/>
            </a:pPr>
            <a:r>
              <a:rPr lang="en-GB" sz="3000" baseline="0" dirty="0" smtClean="0"/>
              <a:t>Improving supply chains</a:t>
            </a:r>
            <a:endParaRPr kumimoji="0" lang="en-GB" sz="3000" b="0" i="0" u="none" strike="noStrike" cap="none" spc="0" normalizeH="0" baseline="0" dirty="0">
              <a:ln>
                <a:noFill/>
              </a:ln>
              <a:solidFill>
                <a:srgbClr val="000000"/>
              </a:solidFill>
              <a:effectLst/>
              <a:uFillTx/>
              <a:sym typeface="Arial"/>
            </a:endParaRPr>
          </a:p>
        </p:txBody>
      </p:sp>
    </p:spTree>
    <p:extLst>
      <p:ext uri="{BB962C8B-B14F-4D97-AF65-F5344CB8AC3E}">
        <p14:creationId xmlns:p14="http://schemas.microsoft.com/office/powerpoint/2010/main" val="4277901282"/>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Footer Placeholder 2"/>
          <p:cNvSpPr txBox="1"/>
          <p:nvPr/>
        </p:nvSpPr>
        <p:spPr>
          <a:xfrm>
            <a:off x="215999" y="4824000"/>
            <a:ext cx="4356001" cy="1270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700">
                <a:solidFill>
                  <a:srgbClr val="888888"/>
                </a:solidFill>
              </a:defRPr>
            </a:lvl1pPr>
          </a:lstStyle>
          <a:p>
            <a:r>
              <a:t>UNA Europa presentation</a:t>
            </a:r>
          </a:p>
        </p:txBody>
      </p:sp>
      <p:sp>
        <p:nvSpPr>
          <p:cNvPr id="476" name="Title 1"/>
          <p:cNvSpPr txBox="1">
            <a:spLocks noGrp="1"/>
          </p:cNvSpPr>
          <p:nvPr>
            <p:ph type="title"/>
          </p:nvPr>
        </p:nvSpPr>
        <p:spPr>
          <a:xfrm>
            <a:off x="215998" y="143999"/>
            <a:ext cx="7285055" cy="576002"/>
          </a:xfrm>
          <a:prstGeom prst="rect">
            <a:avLst/>
          </a:prstGeom>
        </p:spPr>
        <p:txBody>
          <a:bodyPr>
            <a:normAutofit/>
          </a:bodyPr>
          <a:lstStyle/>
          <a:p>
            <a:r>
              <a:rPr lang="en-GB" dirty="0" smtClean="0"/>
              <a:t>Forestry regulation - coverage</a:t>
            </a:r>
            <a:endParaRPr dirty="0"/>
          </a:p>
        </p:txBody>
      </p:sp>
      <p:sp>
        <p:nvSpPr>
          <p:cNvPr id="477" name="Slide Number Placeholder 3"/>
          <p:cNvSpPr txBox="1">
            <a:spLocks noGrp="1"/>
          </p:cNvSpPr>
          <p:nvPr>
            <p:ph type="sldNum" sz="quarter" idx="2"/>
          </p:nvPr>
        </p:nvSpPr>
        <p:spPr>
          <a:xfrm>
            <a:off x="8801000" y="4824000"/>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20</a:t>
            </a:fld>
            <a:endParaRPr/>
          </a:p>
        </p:txBody>
      </p:sp>
      <p:sp>
        <p:nvSpPr>
          <p:cNvPr id="478" name="Text Placeholder 4"/>
          <p:cNvSpPr txBox="1">
            <a:spLocks noGrp="1"/>
          </p:cNvSpPr>
          <p:nvPr>
            <p:ph type="body" idx="1"/>
          </p:nvPr>
        </p:nvSpPr>
        <p:spPr>
          <a:xfrm>
            <a:off x="345782" y="3250346"/>
            <a:ext cx="8582219" cy="1828799"/>
          </a:xfrm>
          <a:prstGeom prst="rect">
            <a:avLst/>
          </a:prstGeom>
        </p:spPr>
        <p:txBody>
          <a:bodyPr>
            <a:normAutofit/>
          </a:bodyPr>
          <a:lstStyle/>
          <a:p>
            <a:r>
              <a:rPr lang="en-GB" sz="1800" dirty="0" smtClean="0"/>
              <a:t>Beef	Cocoa		Coffee		Palm oil		Soy	Wood</a:t>
            </a:r>
          </a:p>
          <a:p>
            <a:r>
              <a:rPr lang="en-GB" sz="1800" dirty="0" smtClean="0"/>
              <a:t>Processed </a:t>
            </a:r>
            <a:r>
              <a:rPr lang="en-GB" sz="1800" dirty="0"/>
              <a:t>products such as leather, chocolate, and </a:t>
            </a:r>
            <a:r>
              <a:rPr lang="en-GB" sz="1800" dirty="0" smtClean="0"/>
              <a:t>furniture.</a:t>
            </a:r>
          </a:p>
          <a:p>
            <a:endParaRPr lang="en-GB" sz="1800" dirty="0" smtClean="0"/>
          </a:p>
          <a:p>
            <a:r>
              <a:rPr lang="en-GB" sz="1800" dirty="0" smtClean="0"/>
              <a:t>Goods selected through a “thorough </a:t>
            </a:r>
            <a:r>
              <a:rPr lang="en-GB" sz="1800" dirty="0"/>
              <a:t>scientific and cost-benefit analysis of their impact on </a:t>
            </a:r>
            <a:r>
              <a:rPr lang="en-GB" sz="1800" dirty="0" smtClean="0"/>
              <a:t>deforestation” (EU statement to Committee on Trade and Environment)</a:t>
            </a:r>
            <a:endParaRPr sz="1800" dirty="0"/>
          </a:p>
        </p:txBody>
      </p:sp>
      <p:pic>
        <p:nvPicPr>
          <p:cNvPr id="2" name="Picture 1"/>
          <p:cNvPicPr>
            <a:picLocks noChangeAspect="1"/>
          </p:cNvPicPr>
          <p:nvPr/>
        </p:nvPicPr>
        <p:blipFill rotWithShape="1">
          <a:blip r:embed="rId2"/>
          <a:srcRect b="19324"/>
          <a:stretch/>
        </p:blipFill>
        <p:spPr>
          <a:xfrm>
            <a:off x="115260" y="720001"/>
            <a:ext cx="8022132" cy="2253720"/>
          </a:xfrm>
          <a:prstGeom prst="rect">
            <a:avLst/>
          </a:prstGeom>
        </p:spPr>
      </p:pic>
      <p:pic>
        <p:nvPicPr>
          <p:cNvPr id="3" name="Picture 2"/>
          <p:cNvPicPr>
            <a:picLocks noChangeAspect="1"/>
          </p:cNvPicPr>
          <p:nvPr/>
        </p:nvPicPr>
        <p:blipFill>
          <a:blip r:embed="rId3"/>
          <a:stretch>
            <a:fillRect/>
          </a:stretch>
        </p:blipFill>
        <p:spPr>
          <a:xfrm>
            <a:off x="1120966" y="301576"/>
            <a:ext cx="6902067" cy="4522424"/>
          </a:xfrm>
          <a:prstGeom prst="rect">
            <a:avLst/>
          </a:prstGeom>
        </p:spPr>
      </p:pic>
    </p:spTree>
    <p:extLst>
      <p:ext uri="{BB962C8B-B14F-4D97-AF65-F5344CB8AC3E}">
        <p14:creationId xmlns:p14="http://schemas.microsoft.com/office/powerpoint/2010/main" val="8338350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Title 1"/>
          <p:cNvSpPr txBox="1">
            <a:spLocks noGrp="1"/>
          </p:cNvSpPr>
          <p:nvPr>
            <p:ph type="title"/>
          </p:nvPr>
        </p:nvSpPr>
        <p:spPr>
          <a:xfrm>
            <a:off x="133816" y="301287"/>
            <a:ext cx="7880194" cy="1096333"/>
          </a:xfrm>
          <a:prstGeom prst="rect">
            <a:avLst/>
          </a:prstGeom>
        </p:spPr>
        <p:txBody>
          <a:bodyPr>
            <a:normAutofit/>
          </a:bodyPr>
          <a:lstStyle/>
          <a:p>
            <a:r>
              <a:rPr lang="en-GB" sz="4000" dirty="0" smtClean="0"/>
              <a:t>Rationale of forestry regulation</a:t>
            </a:r>
            <a:endParaRPr sz="4000" dirty="0"/>
          </a:p>
        </p:txBody>
      </p:sp>
      <p:pic>
        <p:nvPicPr>
          <p:cNvPr id="2" name="Picture 1"/>
          <p:cNvPicPr>
            <a:picLocks noChangeAspect="1"/>
          </p:cNvPicPr>
          <p:nvPr/>
        </p:nvPicPr>
        <p:blipFill>
          <a:blip r:embed="rId2"/>
          <a:stretch>
            <a:fillRect/>
          </a:stretch>
        </p:blipFill>
        <p:spPr>
          <a:xfrm>
            <a:off x="54310" y="1523556"/>
            <a:ext cx="9024614" cy="1911205"/>
          </a:xfrm>
          <a:prstGeom prst="rect">
            <a:avLst/>
          </a:prstGeom>
        </p:spPr>
      </p:pic>
      <p:pic>
        <p:nvPicPr>
          <p:cNvPr id="3" name="Picture 2"/>
          <p:cNvPicPr>
            <a:picLocks noChangeAspect="1"/>
          </p:cNvPicPr>
          <p:nvPr/>
        </p:nvPicPr>
        <p:blipFill>
          <a:blip r:embed="rId3"/>
          <a:stretch>
            <a:fillRect/>
          </a:stretch>
        </p:blipFill>
        <p:spPr>
          <a:xfrm>
            <a:off x="1278609" y="1189193"/>
            <a:ext cx="6182209" cy="2579930"/>
          </a:xfrm>
          <a:prstGeom prst="rect">
            <a:avLst/>
          </a:prstGeom>
        </p:spPr>
      </p:pic>
    </p:spTree>
    <p:extLst>
      <p:ext uri="{BB962C8B-B14F-4D97-AF65-F5344CB8AC3E}">
        <p14:creationId xmlns:p14="http://schemas.microsoft.com/office/powerpoint/2010/main" val="20795347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Footer Placeholder 2"/>
          <p:cNvSpPr txBox="1"/>
          <p:nvPr/>
        </p:nvSpPr>
        <p:spPr>
          <a:xfrm>
            <a:off x="215999" y="4824000"/>
            <a:ext cx="4356001" cy="1270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700">
                <a:solidFill>
                  <a:srgbClr val="888888"/>
                </a:solidFill>
              </a:defRPr>
            </a:lvl1pPr>
          </a:lstStyle>
          <a:p>
            <a:r>
              <a:t>UNA Europa presentation</a:t>
            </a:r>
          </a:p>
        </p:txBody>
      </p:sp>
      <p:sp>
        <p:nvSpPr>
          <p:cNvPr id="476" name="Title 1"/>
          <p:cNvSpPr txBox="1">
            <a:spLocks noGrp="1"/>
          </p:cNvSpPr>
          <p:nvPr>
            <p:ph type="title"/>
          </p:nvPr>
        </p:nvSpPr>
        <p:spPr>
          <a:xfrm>
            <a:off x="215998" y="143999"/>
            <a:ext cx="7285055" cy="576002"/>
          </a:xfrm>
          <a:prstGeom prst="rect">
            <a:avLst/>
          </a:prstGeom>
        </p:spPr>
        <p:txBody>
          <a:bodyPr>
            <a:normAutofit/>
          </a:bodyPr>
          <a:lstStyle/>
          <a:p>
            <a:r>
              <a:rPr lang="en-GB" dirty="0" smtClean="0"/>
              <a:t>Forestry regulation</a:t>
            </a:r>
            <a:endParaRPr dirty="0"/>
          </a:p>
        </p:txBody>
      </p:sp>
      <p:sp>
        <p:nvSpPr>
          <p:cNvPr id="477" name="Slide Number Placeholder 3"/>
          <p:cNvSpPr txBox="1">
            <a:spLocks noGrp="1"/>
          </p:cNvSpPr>
          <p:nvPr>
            <p:ph type="sldNum" sz="quarter" idx="2"/>
          </p:nvPr>
        </p:nvSpPr>
        <p:spPr>
          <a:xfrm>
            <a:off x="8801000" y="4824000"/>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22</a:t>
            </a:fld>
            <a:endParaRPr/>
          </a:p>
        </p:txBody>
      </p:sp>
      <p:sp>
        <p:nvSpPr>
          <p:cNvPr id="478" name="Text Placeholder 4"/>
          <p:cNvSpPr txBox="1">
            <a:spLocks noGrp="1"/>
          </p:cNvSpPr>
          <p:nvPr>
            <p:ph type="body" idx="1"/>
          </p:nvPr>
        </p:nvSpPr>
        <p:spPr>
          <a:xfrm>
            <a:off x="215999" y="971859"/>
            <a:ext cx="3026663" cy="3564140"/>
          </a:xfrm>
          <a:prstGeom prst="rect">
            <a:avLst/>
          </a:prstGeom>
        </p:spPr>
        <p:txBody>
          <a:bodyPr>
            <a:normAutofit lnSpcReduction="10000"/>
          </a:bodyPr>
          <a:lstStyle/>
          <a:p>
            <a:r>
              <a:rPr lang="en-GB" sz="2200" dirty="0" smtClean="0"/>
              <a:t>Block entry of deforestation goods into the EU market.</a:t>
            </a:r>
          </a:p>
          <a:p>
            <a:endParaRPr lang="en-GB" sz="2200" dirty="0"/>
          </a:p>
          <a:p>
            <a:r>
              <a:rPr lang="en-GB" sz="2200" dirty="0" smtClean="0"/>
              <a:t>Conditions: </a:t>
            </a:r>
          </a:p>
          <a:p>
            <a:pPr marL="285750" indent="-285750">
              <a:buFont typeface="Arial" panose="020B0604020202020204" pitchFamily="34" charset="0"/>
              <a:buChar char="•"/>
            </a:pPr>
            <a:r>
              <a:rPr lang="en-GB" sz="2200" dirty="0" smtClean="0"/>
              <a:t>deforestation-free</a:t>
            </a:r>
          </a:p>
          <a:p>
            <a:pPr marL="285750" indent="-285750">
              <a:buFont typeface="Arial" panose="020B0604020202020204" pitchFamily="34" charset="0"/>
              <a:buChar char="•"/>
            </a:pPr>
            <a:r>
              <a:rPr lang="en-GB" sz="2200" dirty="0" smtClean="0"/>
              <a:t>produced </a:t>
            </a:r>
            <a:r>
              <a:rPr lang="en-GB" sz="2200" dirty="0"/>
              <a:t>in accordance with the </a:t>
            </a:r>
            <a:r>
              <a:rPr lang="en-GB" sz="2200" dirty="0" smtClean="0"/>
              <a:t>domestic legislation </a:t>
            </a:r>
          </a:p>
          <a:p>
            <a:pPr marL="285750" indent="-285750">
              <a:buFont typeface="Arial" panose="020B0604020202020204" pitchFamily="34" charset="0"/>
              <a:buChar char="•"/>
            </a:pPr>
            <a:r>
              <a:rPr lang="en-GB" sz="2200" dirty="0" smtClean="0"/>
              <a:t>due </a:t>
            </a:r>
            <a:r>
              <a:rPr lang="en-GB" sz="2200" dirty="0"/>
              <a:t>diligence statement.</a:t>
            </a:r>
            <a:endParaRPr lang="en-GB" sz="2200" dirty="0"/>
          </a:p>
          <a:p>
            <a:endParaRPr sz="2000" dirty="0"/>
          </a:p>
        </p:txBody>
      </p:sp>
      <p:pic>
        <p:nvPicPr>
          <p:cNvPr id="2" name="Picture 1"/>
          <p:cNvPicPr>
            <a:picLocks noChangeAspect="1"/>
          </p:cNvPicPr>
          <p:nvPr/>
        </p:nvPicPr>
        <p:blipFill>
          <a:blip r:embed="rId2"/>
          <a:stretch>
            <a:fillRect/>
          </a:stretch>
        </p:blipFill>
        <p:spPr>
          <a:xfrm>
            <a:off x="3341988" y="1116149"/>
            <a:ext cx="5699750" cy="3419850"/>
          </a:xfrm>
          <a:prstGeom prst="rect">
            <a:avLst/>
          </a:prstGeom>
        </p:spPr>
      </p:pic>
    </p:spTree>
    <p:extLst>
      <p:ext uri="{BB962C8B-B14F-4D97-AF65-F5344CB8AC3E}">
        <p14:creationId xmlns:p14="http://schemas.microsoft.com/office/powerpoint/2010/main" val="1673023207"/>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Footer Placeholder 2"/>
          <p:cNvSpPr txBox="1"/>
          <p:nvPr/>
        </p:nvSpPr>
        <p:spPr>
          <a:xfrm>
            <a:off x="215999" y="4824000"/>
            <a:ext cx="4356001" cy="1270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700">
                <a:solidFill>
                  <a:srgbClr val="888888"/>
                </a:solidFill>
              </a:defRPr>
            </a:lvl1pPr>
          </a:lstStyle>
          <a:p>
            <a:r>
              <a:t>UNA Europa presentation</a:t>
            </a:r>
          </a:p>
        </p:txBody>
      </p:sp>
      <p:sp>
        <p:nvSpPr>
          <p:cNvPr id="476" name="Title 1"/>
          <p:cNvSpPr txBox="1">
            <a:spLocks noGrp="1"/>
          </p:cNvSpPr>
          <p:nvPr>
            <p:ph type="title"/>
          </p:nvPr>
        </p:nvSpPr>
        <p:spPr>
          <a:xfrm>
            <a:off x="215998" y="143999"/>
            <a:ext cx="7285055" cy="576002"/>
          </a:xfrm>
          <a:prstGeom prst="rect">
            <a:avLst/>
          </a:prstGeom>
        </p:spPr>
        <p:txBody>
          <a:bodyPr>
            <a:normAutofit/>
          </a:bodyPr>
          <a:lstStyle/>
          <a:p>
            <a:r>
              <a:rPr lang="en-GB" dirty="0" smtClean="0"/>
              <a:t>Contestation</a:t>
            </a:r>
            <a:endParaRPr dirty="0"/>
          </a:p>
        </p:txBody>
      </p:sp>
      <p:sp>
        <p:nvSpPr>
          <p:cNvPr id="477" name="Slide Number Placeholder 3"/>
          <p:cNvSpPr txBox="1">
            <a:spLocks noGrp="1"/>
          </p:cNvSpPr>
          <p:nvPr>
            <p:ph type="sldNum" sz="quarter" idx="2"/>
          </p:nvPr>
        </p:nvSpPr>
        <p:spPr>
          <a:xfrm>
            <a:off x="8801000" y="4824000"/>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23</a:t>
            </a:fld>
            <a:endParaRPr/>
          </a:p>
        </p:txBody>
      </p:sp>
      <p:sp>
        <p:nvSpPr>
          <p:cNvPr id="478" name="Text Placeholder 4"/>
          <p:cNvSpPr txBox="1">
            <a:spLocks noGrp="1"/>
          </p:cNvSpPr>
          <p:nvPr>
            <p:ph type="body" idx="1"/>
          </p:nvPr>
        </p:nvSpPr>
        <p:spPr>
          <a:xfrm>
            <a:off x="216000" y="971859"/>
            <a:ext cx="2894944" cy="3564140"/>
          </a:xfrm>
          <a:prstGeom prst="rect">
            <a:avLst/>
          </a:prstGeom>
        </p:spPr>
        <p:txBody>
          <a:bodyPr>
            <a:normAutofit/>
          </a:bodyPr>
          <a:lstStyle/>
          <a:p>
            <a:r>
              <a:rPr lang="en-GB" sz="2000" dirty="0" smtClean="0"/>
              <a:t>Developing countries ‘</a:t>
            </a:r>
            <a:r>
              <a:rPr lang="en-GB" sz="2000" dirty="0"/>
              <a:t>said that any sustainability initiatives should consider </a:t>
            </a:r>
            <a:r>
              <a:rPr lang="en-GB" sz="2000" dirty="0" smtClean="0"/>
              <a:t>the, </a:t>
            </a:r>
            <a:r>
              <a:rPr lang="en-GB" sz="2000" dirty="0"/>
              <a:t>especially </a:t>
            </a:r>
            <a:r>
              <a:rPr lang="en-GB" sz="2000" dirty="0" err="1" smtClean="0"/>
              <a:t>those</a:t>
            </a:r>
            <a:r>
              <a:rPr lang="en-GB" sz="2000" b="1" dirty="0" err="1"/>
              <a:t>needs</a:t>
            </a:r>
            <a:r>
              <a:rPr lang="en-GB" sz="2000" b="1" dirty="0"/>
              <a:t> and capacities of developing countries</a:t>
            </a:r>
            <a:r>
              <a:rPr lang="en-GB" sz="2000" dirty="0" smtClean="0"/>
              <a:t> </a:t>
            </a:r>
            <a:r>
              <a:rPr lang="en-GB" sz="2000" dirty="0"/>
              <a:t>that have suffered massive deforestation in the past</a:t>
            </a:r>
            <a:r>
              <a:rPr lang="en-GB" sz="2000" dirty="0" smtClean="0"/>
              <a:t>.’</a:t>
            </a:r>
            <a:endParaRPr lang="en-GB" sz="2000" dirty="0"/>
          </a:p>
          <a:p>
            <a:endParaRPr sz="2000" dirty="0"/>
          </a:p>
        </p:txBody>
      </p:sp>
      <p:sp>
        <p:nvSpPr>
          <p:cNvPr id="7" name="Text Placeholder 4"/>
          <p:cNvSpPr txBox="1">
            <a:spLocks/>
          </p:cNvSpPr>
          <p:nvPr/>
        </p:nvSpPr>
        <p:spPr>
          <a:xfrm>
            <a:off x="4474390" y="1008002"/>
            <a:ext cx="3026663" cy="356414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marL="0" marR="0" indent="0" algn="l" defTabSz="68580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Arial"/>
                <a:ea typeface="Arial"/>
                <a:cs typeface="Arial"/>
                <a:sym typeface="Arial"/>
              </a:defRPr>
            </a:lvl1pPr>
            <a:lvl2pPr marL="0" marR="0" indent="342900" algn="l" defTabSz="68580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Arial"/>
                <a:ea typeface="Arial"/>
                <a:cs typeface="Arial"/>
                <a:sym typeface="Arial"/>
              </a:defRPr>
            </a:lvl2pPr>
            <a:lvl3pPr marL="0" marR="0" indent="685800" algn="l" defTabSz="68580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Arial"/>
                <a:ea typeface="Arial"/>
                <a:cs typeface="Arial"/>
                <a:sym typeface="Arial"/>
              </a:defRPr>
            </a:lvl3pPr>
            <a:lvl4pPr marL="0" marR="0" indent="1028700" algn="l" defTabSz="68580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Arial"/>
                <a:ea typeface="Arial"/>
                <a:cs typeface="Arial"/>
                <a:sym typeface="Arial"/>
              </a:defRPr>
            </a:lvl4pPr>
            <a:lvl5pPr marL="0" marR="0" indent="1371600" algn="l" defTabSz="68580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Arial"/>
                <a:ea typeface="Arial"/>
                <a:cs typeface="Arial"/>
                <a:sym typeface="Arial"/>
              </a:defRPr>
            </a:lvl5pPr>
            <a:lvl6pPr marL="19123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6pPr>
            <a:lvl7pPr marL="22552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7pPr>
            <a:lvl8pPr marL="25981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8pPr>
            <a:lvl9pPr marL="29410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9pPr>
          </a:lstStyle>
          <a:p>
            <a:pPr hangingPunct="1"/>
            <a:endParaRPr lang="en-GB" sz="2000" dirty="0"/>
          </a:p>
        </p:txBody>
      </p:sp>
      <p:sp>
        <p:nvSpPr>
          <p:cNvPr id="8" name="Text Placeholder 4"/>
          <p:cNvSpPr txBox="1">
            <a:spLocks/>
          </p:cNvSpPr>
          <p:nvPr/>
        </p:nvSpPr>
        <p:spPr>
          <a:xfrm>
            <a:off x="5544562" y="1024764"/>
            <a:ext cx="3319938" cy="38159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lnSpcReduction="10000"/>
          </a:bodyPr>
          <a:lstStyle>
            <a:lvl1pPr marL="0" marR="0" indent="0" algn="l" defTabSz="68580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Arial"/>
                <a:ea typeface="Arial"/>
                <a:cs typeface="Arial"/>
                <a:sym typeface="Arial"/>
              </a:defRPr>
            </a:lvl1pPr>
            <a:lvl2pPr marL="0" marR="0" indent="342900" algn="l" defTabSz="68580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Arial"/>
                <a:ea typeface="Arial"/>
                <a:cs typeface="Arial"/>
                <a:sym typeface="Arial"/>
              </a:defRPr>
            </a:lvl2pPr>
            <a:lvl3pPr marL="0" marR="0" indent="685800" algn="l" defTabSz="68580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Arial"/>
                <a:ea typeface="Arial"/>
                <a:cs typeface="Arial"/>
                <a:sym typeface="Arial"/>
              </a:defRPr>
            </a:lvl3pPr>
            <a:lvl4pPr marL="0" marR="0" indent="1028700" algn="l" defTabSz="68580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Arial"/>
                <a:ea typeface="Arial"/>
                <a:cs typeface="Arial"/>
                <a:sym typeface="Arial"/>
              </a:defRPr>
            </a:lvl4pPr>
            <a:lvl5pPr marL="0" marR="0" indent="1371600" algn="l" defTabSz="68580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Arial"/>
                <a:ea typeface="Arial"/>
                <a:cs typeface="Arial"/>
                <a:sym typeface="Arial"/>
              </a:defRPr>
            </a:lvl5pPr>
            <a:lvl6pPr marL="19123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6pPr>
            <a:lvl7pPr marL="22552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7pPr>
            <a:lvl8pPr marL="25981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8pPr>
            <a:lvl9pPr marL="29410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9pPr>
          </a:lstStyle>
          <a:p>
            <a:pPr hangingPunct="1"/>
            <a:r>
              <a:rPr lang="en-GB" sz="2000" dirty="0" smtClean="0"/>
              <a:t>A</a:t>
            </a:r>
            <a:r>
              <a:rPr lang="en-GB" sz="2000" dirty="0"/>
              <a:t> </a:t>
            </a:r>
            <a:r>
              <a:rPr lang="en-GB" sz="2000" b="1" dirty="0"/>
              <a:t>benchmarking system </a:t>
            </a:r>
            <a:r>
              <a:rPr lang="en-GB" sz="2000" dirty="0"/>
              <a:t>assigns to EU and non-EU countries a </a:t>
            </a:r>
            <a:r>
              <a:rPr lang="en-GB" sz="2000" b="1" dirty="0"/>
              <a:t>level of risk related to deforestation and forest </a:t>
            </a:r>
            <a:r>
              <a:rPr lang="en-GB" sz="2000" b="1" dirty="0" smtClean="0"/>
              <a:t>degradation</a:t>
            </a:r>
            <a:r>
              <a:rPr lang="en-GB" sz="2000" dirty="0" smtClean="0"/>
              <a:t>.</a:t>
            </a:r>
          </a:p>
          <a:p>
            <a:pPr hangingPunct="1"/>
            <a:endParaRPr lang="en-GB" sz="2000" dirty="0"/>
          </a:p>
          <a:p>
            <a:pPr hangingPunct="1"/>
            <a:r>
              <a:rPr lang="en-GB" sz="2000" dirty="0" smtClean="0"/>
              <a:t>The </a:t>
            </a:r>
            <a:r>
              <a:rPr lang="en-GB" sz="2000" dirty="0"/>
              <a:t>risk category is used to determine the level of specific obligations for operators and member states’ authorities to carry out inspections and controls</a:t>
            </a:r>
            <a:r>
              <a:rPr lang="en-GB" sz="2000" dirty="0" smtClean="0"/>
              <a:t>.</a:t>
            </a:r>
            <a:endParaRPr lang="en-GB" sz="2000" dirty="0"/>
          </a:p>
        </p:txBody>
      </p:sp>
      <p:pic>
        <p:nvPicPr>
          <p:cNvPr id="3" name="Picture 2"/>
          <p:cNvPicPr>
            <a:picLocks noChangeAspect="1"/>
          </p:cNvPicPr>
          <p:nvPr/>
        </p:nvPicPr>
        <p:blipFill rotWithShape="1">
          <a:blip r:embed="rId2"/>
          <a:srcRect l="22121" r="19710"/>
          <a:stretch/>
        </p:blipFill>
        <p:spPr>
          <a:xfrm>
            <a:off x="2996056" y="846262"/>
            <a:ext cx="2370118" cy="3725880"/>
          </a:xfrm>
          <a:prstGeom prst="rect">
            <a:avLst/>
          </a:prstGeom>
        </p:spPr>
      </p:pic>
    </p:spTree>
    <p:extLst>
      <p:ext uri="{BB962C8B-B14F-4D97-AF65-F5344CB8AC3E}">
        <p14:creationId xmlns:p14="http://schemas.microsoft.com/office/powerpoint/2010/main" val="441687094"/>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Footer Placeholder 2"/>
          <p:cNvSpPr txBox="1"/>
          <p:nvPr/>
        </p:nvSpPr>
        <p:spPr>
          <a:xfrm>
            <a:off x="215999" y="4824000"/>
            <a:ext cx="4356001" cy="1270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700">
                <a:solidFill>
                  <a:srgbClr val="888888"/>
                </a:solidFill>
              </a:defRPr>
            </a:lvl1pPr>
          </a:lstStyle>
          <a:p>
            <a:r>
              <a:t>UNA Europa presentation</a:t>
            </a:r>
          </a:p>
        </p:txBody>
      </p:sp>
      <p:sp>
        <p:nvSpPr>
          <p:cNvPr id="476" name="Title 1"/>
          <p:cNvSpPr txBox="1">
            <a:spLocks noGrp="1"/>
          </p:cNvSpPr>
          <p:nvPr>
            <p:ph type="title"/>
          </p:nvPr>
        </p:nvSpPr>
        <p:spPr>
          <a:xfrm>
            <a:off x="215998" y="143999"/>
            <a:ext cx="7285055" cy="576002"/>
          </a:xfrm>
          <a:prstGeom prst="rect">
            <a:avLst/>
          </a:prstGeom>
        </p:spPr>
        <p:txBody>
          <a:bodyPr>
            <a:normAutofit/>
          </a:bodyPr>
          <a:lstStyle/>
          <a:p>
            <a:r>
              <a:rPr lang="en-GB" dirty="0" smtClean="0"/>
              <a:t>Benchmarking criteria</a:t>
            </a:r>
            <a:endParaRPr dirty="0"/>
          </a:p>
        </p:txBody>
      </p:sp>
      <p:sp>
        <p:nvSpPr>
          <p:cNvPr id="477" name="Slide Number Placeholder 3"/>
          <p:cNvSpPr txBox="1">
            <a:spLocks noGrp="1"/>
          </p:cNvSpPr>
          <p:nvPr>
            <p:ph type="sldNum" sz="quarter" idx="2"/>
          </p:nvPr>
        </p:nvSpPr>
        <p:spPr>
          <a:xfrm>
            <a:off x="8801000" y="4824000"/>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24</a:t>
            </a:fld>
            <a:endParaRPr/>
          </a:p>
        </p:txBody>
      </p:sp>
      <p:sp>
        <p:nvSpPr>
          <p:cNvPr id="478" name="Text Placeholder 4"/>
          <p:cNvSpPr txBox="1">
            <a:spLocks noGrp="1"/>
          </p:cNvSpPr>
          <p:nvPr>
            <p:ph type="body" idx="1"/>
          </p:nvPr>
        </p:nvSpPr>
        <p:spPr>
          <a:xfrm>
            <a:off x="215999" y="971859"/>
            <a:ext cx="3871907" cy="3564140"/>
          </a:xfrm>
          <a:prstGeom prst="rect">
            <a:avLst/>
          </a:prstGeom>
        </p:spPr>
        <p:txBody>
          <a:bodyPr>
            <a:normAutofit/>
          </a:bodyPr>
          <a:lstStyle/>
          <a:p>
            <a:pPr marL="457200" indent="-457200">
              <a:buFont typeface="Wingdings" panose="05000000000000000000" pitchFamily="2" charset="2"/>
              <a:buChar char="q"/>
            </a:pPr>
            <a:r>
              <a:rPr lang="en-GB" sz="2400" dirty="0"/>
              <a:t>rate of deforestation and forest degradation</a:t>
            </a:r>
            <a:r>
              <a:rPr lang="en-GB" sz="2400" dirty="0" smtClean="0"/>
              <a:t>;</a:t>
            </a:r>
          </a:p>
          <a:p>
            <a:pPr marL="457200" indent="-457200">
              <a:buFont typeface="Wingdings" panose="05000000000000000000" pitchFamily="2" charset="2"/>
              <a:buChar char="q"/>
            </a:pPr>
            <a:r>
              <a:rPr lang="en-GB" sz="2400" dirty="0" smtClean="0"/>
              <a:t>rate </a:t>
            </a:r>
            <a:r>
              <a:rPr lang="en-GB" sz="2400" dirty="0"/>
              <a:t>of expansion of agriculture land for relevant commodities</a:t>
            </a:r>
            <a:r>
              <a:rPr lang="en-GB" sz="2400" dirty="0" smtClean="0"/>
              <a:t>;</a:t>
            </a:r>
          </a:p>
          <a:p>
            <a:pPr marL="457200" indent="-457200">
              <a:buFont typeface="Wingdings" panose="05000000000000000000" pitchFamily="2" charset="2"/>
              <a:buChar char="q"/>
            </a:pPr>
            <a:r>
              <a:rPr lang="en-GB" sz="2400" dirty="0" smtClean="0"/>
              <a:t>production </a:t>
            </a:r>
            <a:r>
              <a:rPr lang="en-GB" sz="2400" dirty="0"/>
              <a:t>trends of relevant commodities and of relevant products.</a:t>
            </a:r>
            <a:endParaRPr sz="2000" dirty="0"/>
          </a:p>
        </p:txBody>
      </p:sp>
      <p:sp>
        <p:nvSpPr>
          <p:cNvPr id="9" name="Text Placeholder 4"/>
          <p:cNvSpPr txBox="1">
            <a:spLocks/>
          </p:cNvSpPr>
          <p:nvPr/>
        </p:nvSpPr>
        <p:spPr>
          <a:xfrm>
            <a:off x="4368158" y="1115860"/>
            <a:ext cx="4330168" cy="370814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marL="0" marR="0" indent="0" algn="l" defTabSz="68580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Arial"/>
                <a:ea typeface="Arial"/>
                <a:cs typeface="Arial"/>
                <a:sym typeface="Arial"/>
              </a:defRPr>
            </a:lvl1pPr>
            <a:lvl2pPr marL="0" marR="0" indent="342900" algn="l" defTabSz="68580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Arial"/>
                <a:ea typeface="Arial"/>
                <a:cs typeface="Arial"/>
                <a:sym typeface="Arial"/>
              </a:defRPr>
            </a:lvl2pPr>
            <a:lvl3pPr marL="0" marR="0" indent="685800" algn="l" defTabSz="68580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Arial"/>
                <a:ea typeface="Arial"/>
                <a:cs typeface="Arial"/>
                <a:sym typeface="Arial"/>
              </a:defRPr>
            </a:lvl3pPr>
            <a:lvl4pPr marL="0" marR="0" indent="1028700" algn="l" defTabSz="68580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Arial"/>
                <a:ea typeface="Arial"/>
                <a:cs typeface="Arial"/>
                <a:sym typeface="Arial"/>
              </a:defRPr>
            </a:lvl4pPr>
            <a:lvl5pPr marL="0" marR="0" indent="1371600" algn="l" defTabSz="68580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Arial"/>
                <a:ea typeface="Arial"/>
                <a:cs typeface="Arial"/>
                <a:sym typeface="Arial"/>
              </a:defRPr>
            </a:lvl5pPr>
            <a:lvl6pPr marL="19123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6pPr>
            <a:lvl7pPr marL="22552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7pPr>
            <a:lvl8pPr marL="25981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8pPr>
            <a:lvl9pPr marL="29410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9pPr>
          </a:lstStyle>
          <a:p>
            <a:pPr marL="457200" indent="-457200" hangingPunct="1">
              <a:buFont typeface="Wingdings" panose="05000000000000000000" pitchFamily="2" charset="2"/>
              <a:buChar char="q"/>
            </a:pPr>
            <a:r>
              <a:rPr lang="en-GB" sz="2400" dirty="0" smtClean="0"/>
              <a:t>Info </a:t>
            </a:r>
            <a:r>
              <a:rPr lang="en-GB" sz="2400" dirty="0"/>
              <a:t>on covering of emissions and removals from agriculture, forestry and land use in the </a:t>
            </a:r>
            <a:r>
              <a:rPr lang="en-GB" sz="2400" dirty="0" smtClean="0"/>
              <a:t>national UNFCCC goals</a:t>
            </a:r>
          </a:p>
          <a:p>
            <a:pPr marL="457200" indent="-457200" hangingPunct="1">
              <a:buFont typeface="Wingdings" panose="05000000000000000000" pitchFamily="2" charset="2"/>
              <a:buChar char="q"/>
            </a:pPr>
            <a:r>
              <a:rPr lang="en-GB" sz="2400" dirty="0" smtClean="0"/>
              <a:t>Commodities deals with EU;</a:t>
            </a:r>
          </a:p>
          <a:p>
            <a:pPr marL="457200" indent="-457200" hangingPunct="1">
              <a:buFont typeface="Wingdings" panose="05000000000000000000" pitchFamily="2" charset="2"/>
              <a:buChar char="q"/>
            </a:pPr>
            <a:r>
              <a:rPr lang="en-GB" sz="2400" dirty="0" smtClean="0"/>
              <a:t>Domestic anti-deforestation measures;</a:t>
            </a:r>
          </a:p>
          <a:p>
            <a:pPr marL="457200" indent="-457200" hangingPunct="1">
              <a:buFont typeface="Wingdings" panose="05000000000000000000" pitchFamily="2" charset="2"/>
              <a:buChar char="q"/>
            </a:pPr>
            <a:r>
              <a:rPr lang="en-GB" sz="2400" dirty="0" smtClean="0"/>
              <a:t>Transparency and HR compliance.</a:t>
            </a:r>
            <a:endParaRPr lang="en-GB" sz="2000" dirty="0"/>
          </a:p>
        </p:txBody>
      </p:sp>
    </p:spTree>
    <p:extLst>
      <p:ext uri="{BB962C8B-B14F-4D97-AF65-F5344CB8AC3E}">
        <p14:creationId xmlns:p14="http://schemas.microsoft.com/office/powerpoint/2010/main" val="38591030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Footer Placeholder 2"/>
          <p:cNvSpPr txBox="1"/>
          <p:nvPr/>
        </p:nvSpPr>
        <p:spPr>
          <a:xfrm>
            <a:off x="215999" y="4824000"/>
            <a:ext cx="4356001" cy="1270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700">
                <a:solidFill>
                  <a:srgbClr val="888888"/>
                </a:solidFill>
              </a:defRPr>
            </a:lvl1pPr>
          </a:lstStyle>
          <a:p>
            <a:r>
              <a:t>UNA Europa presentation</a:t>
            </a:r>
          </a:p>
        </p:txBody>
      </p:sp>
      <p:sp>
        <p:nvSpPr>
          <p:cNvPr id="476" name="Title 1"/>
          <p:cNvSpPr txBox="1">
            <a:spLocks noGrp="1"/>
          </p:cNvSpPr>
          <p:nvPr>
            <p:ph type="title"/>
          </p:nvPr>
        </p:nvSpPr>
        <p:spPr>
          <a:xfrm>
            <a:off x="215998" y="143999"/>
            <a:ext cx="7285055" cy="576002"/>
          </a:xfrm>
          <a:prstGeom prst="rect">
            <a:avLst/>
          </a:prstGeom>
        </p:spPr>
        <p:txBody>
          <a:bodyPr>
            <a:normAutofit/>
          </a:bodyPr>
          <a:lstStyle/>
          <a:p>
            <a:r>
              <a:rPr lang="en-GB" dirty="0" smtClean="0"/>
              <a:t>Discrimination? Three angles</a:t>
            </a:r>
            <a:endParaRPr dirty="0"/>
          </a:p>
        </p:txBody>
      </p:sp>
      <p:sp>
        <p:nvSpPr>
          <p:cNvPr id="477" name="Slide Number Placeholder 3"/>
          <p:cNvSpPr txBox="1">
            <a:spLocks noGrp="1"/>
          </p:cNvSpPr>
          <p:nvPr>
            <p:ph type="sldNum" sz="quarter" idx="2"/>
          </p:nvPr>
        </p:nvSpPr>
        <p:spPr>
          <a:xfrm>
            <a:off x="8801000" y="4824000"/>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25</a:t>
            </a:fld>
            <a:endParaRPr/>
          </a:p>
        </p:txBody>
      </p:sp>
      <p:sp>
        <p:nvSpPr>
          <p:cNvPr id="478" name="Text Placeholder 4"/>
          <p:cNvSpPr txBox="1">
            <a:spLocks noGrp="1"/>
          </p:cNvSpPr>
          <p:nvPr>
            <p:ph type="body" idx="1"/>
          </p:nvPr>
        </p:nvSpPr>
        <p:spPr>
          <a:xfrm>
            <a:off x="215999" y="971859"/>
            <a:ext cx="3871907" cy="3564140"/>
          </a:xfrm>
          <a:prstGeom prst="rect">
            <a:avLst/>
          </a:prstGeom>
        </p:spPr>
        <p:txBody>
          <a:bodyPr>
            <a:normAutofit fontScale="92500" lnSpcReduction="20000"/>
          </a:bodyPr>
          <a:lstStyle/>
          <a:p>
            <a:pPr marL="457200" indent="-457200">
              <a:buFont typeface="Wingdings" panose="05000000000000000000" pitchFamily="2" charset="2"/>
              <a:buChar char="q"/>
            </a:pPr>
            <a:r>
              <a:rPr lang="en-GB" sz="2200" dirty="0" smtClean="0"/>
              <a:t>CBDR, but also</a:t>
            </a:r>
          </a:p>
          <a:p>
            <a:endParaRPr lang="it-IT" sz="2200" dirty="0" smtClean="0"/>
          </a:p>
          <a:p>
            <a:pPr marL="457200" indent="-457200">
              <a:buFont typeface="Wingdings" panose="05000000000000000000" pitchFamily="2" charset="2"/>
              <a:buChar char="q"/>
            </a:pPr>
            <a:r>
              <a:rPr lang="it-IT" sz="2200" dirty="0" smtClean="0"/>
              <a:t>Country benchmarks used to set frequency of checks:</a:t>
            </a:r>
          </a:p>
          <a:p>
            <a:endParaRPr lang="it-IT" sz="2200" b="1" dirty="0"/>
          </a:p>
          <a:p>
            <a:pPr marL="285750" indent="-285750">
              <a:buFont typeface="Arial" panose="020B0604020202020204" pitchFamily="34" charset="0"/>
              <a:buChar char="•"/>
            </a:pPr>
            <a:r>
              <a:rPr lang="en-GB" dirty="0" smtClean="0"/>
              <a:t>on </a:t>
            </a:r>
            <a:r>
              <a:rPr lang="en-GB" dirty="0"/>
              <a:t>9% of operators and traders trading products from high-risk countries, </a:t>
            </a:r>
            <a:endParaRPr lang="en-GB" dirty="0" smtClean="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t>3</a:t>
            </a:r>
            <a:r>
              <a:rPr lang="en-GB" dirty="0"/>
              <a:t>% from standard-risk countries </a:t>
            </a:r>
            <a:endParaRPr lang="en-GB" dirty="0" smtClean="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t>1</a:t>
            </a:r>
            <a:r>
              <a:rPr lang="en-GB" dirty="0"/>
              <a:t>% from low-risk </a:t>
            </a:r>
            <a:r>
              <a:rPr lang="en-GB" dirty="0" smtClean="0"/>
              <a:t>countries</a:t>
            </a:r>
          </a:p>
          <a:p>
            <a:endParaRPr lang="en-GB" dirty="0"/>
          </a:p>
          <a:p>
            <a:r>
              <a:rPr lang="en-GB" dirty="0" smtClean="0"/>
              <a:t>in </a:t>
            </a:r>
            <a:r>
              <a:rPr lang="en-GB" dirty="0"/>
              <a:t>order to verify that they effectively fulfil the obligations laid down in the regulation</a:t>
            </a:r>
            <a:r>
              <a:rPr lang="en-GB" dirty="0" smtClean="0"/>
              <a:t>.</a:t>
            </a:r>
          </a:p>
          <a:p>
            <a:endParaRPr lang="it-IT" dirty="0"/>
          </a:p>
          <a:p>
            <a:pPr marL="342900" indent="-342900">
              <a:buFont typeface="Wingdings" panose="05000000000000000000" pitchFamily="2" charset="2"/>
              <a:buChar char="q"/>
            </a:pPr>
            <a:r>
              <a:rPr lang="it-IT" sz="2200" dirty="0" smtClean="0"/>
              <a:t>Product</a:t>
            </a:r>
            <a:r>
              <a:rPr lang="it-IT" sz="1900" dirty="0" smtClean="0"/>
              <a:t> </a:t>
            </a:r>
            <a:r>
              <a:rPr lang="it-IT" sz="2200" dirty="0" smtClean="0"/>
              <a:t>selection</a:t>
            </a:r>
            <a:endParaRPr lang="en-GB" sz="1900" dirty="0"/>
          </a:p>
          <a:p>
            <a:endParaRPr sz="2000" dirty="0"/>
          </a:p>
        </p:txBody>
      </p:sp>
      <p:pic>
        <p:nvPicPr>
          <p:cNvPr id="3" name="Picture 2"/>
          <p:cNvPicPr>
            <a:picLocks noChangeAspect="1"/>
          </p:cNvPicPr>
          <p:nvPr/>
        </p:nvPicPr>
        <p:blipFill>
          <a:blip r:embed="rId2"/>
          <a:stretch>
            <a:fillRect/>
          </a:stretch>
        </p:blipFill>
        <p:spPr>
          <a:xfrm>
            <a:off x="4661547" y="1205393"/>
            <a:ext cx="4139453" cy="3388343"/>
          </a:xfrm>
          <a:prstGeom prst="rect">
            <a:avLst/>
          </a:prstGeom>
        </p:spPr>
      </p:pic>
    </p:spTree>
    <p:extLst>
      <p:ext uri="{BB962C8B-B14F-4D97-AF65-F5344CB8AC3E}">
        <p14:creationId xmlns:p14="http://schemas.microsoft.com/office/powerpoint/2010/main" val="4109811435"/>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Footer Placeholder 2"/>
          <p:cNvSpPr txBox="1"/>
          <p:nvPr/>
        </p:nvSpPr>
        <p:spPr>
          <a:xfrm>
            <a:off x="215999" y="4824000"/>
            <a:ext cx="4356001" cy="1270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700">
                <a:solidFill>
                  <a:srgbClr val="888888"/>
                </a:solidFill>
              </a:defRPr>
            </a:lvl1pPr>
          </a:lstStyle>
          <a:p>
            <a:r>
              <a:t>UNA Europa presentation</a:t>
            </a:r>
          </a:p>
        </p:txBody>
      </p:sp>
      <p:sp>
        <p:nvSpPr>
          <p:cNvPr id="476" name="Title 1"/>
          <p:cNvSpPr txBox="1">
            <a:spLocks noGrp="1"/>
          </p:cNvSpPr>
          <p:nvPr>
            <p:ph type="title"/>
          </p:nvPr>
        </p:nvSpPr>
        <p:spPr>
          <a:xfrm>
            <a:off x="215998" y="143999"/>
            <a:ext cx="7285055" cy="576002"/>
          </a:xfrm>
          <a:prstGeom prst="rect">
            <a:avLst/>
          </a:prstGeom>
        </p:spPr>
        <p:txBody>
          <a:bodyPr>
            <a:normAutofit/>
          </a:bodyPr>
          <a:lstStyle/>
          <a:p>
            <a:r>
              <a:rPr lang="en-GB" dirty="0" smtClean="0"/>
              <a:t>WTO legality?</a:t>
            </a:r>
            <a:endParaRPr dirty="0"/>
          </a:p>
        </p:txBody>
      </p:sp>
      <p:sp>
        <p:nvSpPr>
          <p:cNvPr id="477" name="Slide Number Placeholder 3"/>
          <p:cNvSpPr txBox="1">
            <a:spLocks noGrp="1"/>
          </p:cNvSpPr>
          <p:nvPr>
            <p:ph type="sldNum" sz="quarter" idx="2"/>
          </p:nvPr>
        </p:nvSpPr>
        <p:spPr>
          <a:xfrm>
            <a:off x="8801000" y="4824000"/>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26</a:t>
            </a:fld>
            <a:endParaRPr/>
          </a:p>
        </p:txBody>
      </p:sp>
      <p:sp>
        <p:nvSpPr>
          <p:cNvPr id="478" name="Text Placeholder 4"/>
          <p:cNvSpPr txBox="1">
            <a:spLocks noGrp="1"/>
          </p:cNvSpPr>
          <p:nvPr>
            <p:ph type="body" idx="1"/>
          </p:nvPr>
        </p:nvSpPr>
        <p:spPr>
          <a:xfrm>
            <a:off x="216000" y="971859"/>
            <a:ext cx="3802750" cy="3564140"/>
          </a:xfrm>
          <a:prstGeom prst="rect">
            <a:avLst/>
          </a:prstGeom>
        </p:spPr>
        <p:txBody>
          <a:bodyPr>
            <a:normAutofit/>
          </a:bodyPr>
          <a:lstStyle/>
          <a:p>
            <a:r>
              <a:rPr lang="en-GB" sz="2400" b="1" dirty="0" smtClean="0"/>
              <a:t>Basic principle</a:t>
            </a:r>
          </a:p>
          <a:p>
            <a:endParaRPr lang="en-GB" sz="2400" dirty="0"/>
          </a:p>
          <a:p>
            <a:r>
              <a:rPr lang="en-GB" sz="2400" dirty="0" smtClean="0"/>
              <a:t>Like products should be treated the same irrespective of origin</a:t>
            </a:r>
          </a:p>
          <a:p>
            <a:endParaRPr lang="it-IT" sz="2400" dirty="0"/>
          </a:p>
          <a:p>
            <a:r>
              <a:rPr lang="it-IT" sz="2400" dirty="0" smtClean="0"/>
              <a:t>MFN</a:t>
            </a:r>
          </a:p>
          <a:p>
            <a:endParaRPr lang="it-IT" sz="2400" dirty="0"/>
          </a:p>
          <a:p>
            <a:r>
              <a:rPr lang="it-IT" sz="2400" dirty="0" smtClean="0"/>
              <a:t>NT</a:t>
            </a:r>
            <a:endParaRPr lang="en-GB" sz="2400" dirty="0"/>
          </a:p>
          <a:p>
            <a:endParaRPr sz="2400" dirty="0"/>
          </a:p>
        </p:txBody>
      </p:sp>
      <p:sp>
        <p:nvSpPr>
          <p:cNvPr id="7" name="Text Placeholder 4"/>
          <p:cNvSpPr txBox="1">
            <a:spLocks/>
          </p:cNvSpPr>
          <p:nvPr/>
        </p:nvSpPr>
        <p:spPr>
          <a:xfrm>
            <a:off x="4474390" y="1008002"/>
            <a:ext cx="3026663" cy="356414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marL="0" marR="0" indent="0" algn="l" defTabSz="68580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Arial"/>
                <a:ea typeface="Arial"/>
                <a:cs typeface="Arial"/>
                <a:sym typeface="Arial"/>
              </a:defRPr>
            </a:lvl1pPr>
            <a:lvl2pPr marL="0" marR="0" indent="342900" algn="l" defTabSz="68580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Arial"/>
                <a:ea typeface="Arial"/>
                <a:cs typeface="Arial"/>
                <a:sym typeface="Arial"/>
              </a:defRPr>
            </a:lvl2pPr>
            <a:lvl3pPr marL="0" marR="0" indent="685800" algn="l" defTabSz="68580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Arial"/>
                <a:ea typeface="Arial"/>
                <a:cs typeface="Arial"/>
                <a:sym typeface="Arial"/>
              </a:defRPr>
            </a:lvl3pPr>
            <a:lvl4pPr marL="0" marR="0" indent="1028700" algn="l" defTabSz="68580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Arial"/>
                <a:ea typeface="Arial"/>
                <a:cs typeface="Arial"/>
                <a:sym typeface="Arial"/>
              </a:defRPr>
            </a:lvl4pPr>
            <a:lvl5pPr marL="0" marR="0" indent="1371600" algn="l" defTabSz="68580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Arial"/>
                <a:ea typeface="Arial"/>
                <a:cs typeface="Arial"/>
                <a:sym typeface="Arial"/>
              </a:defRPr>
            </a:lvl5pPr>
            <a:lvl6pPr marL="19123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6pPr>
            <a:lvl7pPr marL="22552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7pPr>
            <a:lvl8pPr marL="25981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8pPr>
            <a:lvl9pPr marL="29410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9pPr>
          </a:lstStyle>
          <a:p>
            <a:pPr hangingPunct="1"/>
            <a:endParaRPr lang="en-GB" sz="2000" dirty="0"/>
          </a:p>
        </p:txBody>
      </p:sp>
      <p:sp>
        <p:nvSpPr>
          <p:cNvPr id="8" name="Text Placeholder 4"/>
          <p:cNvSpPr txBox="1">
            <a:spLocks/>
          </p:cNvSpPr>
          <p:nvPr/>
        </p:nvSpPr>
        <p:spPr>
          <a:xfrm>
            <a:off x="4474390" y="1024764"/>
            <a:ext cx="4390110" cy="38159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marL="0" marR="0" indent="0" algn="l" defTabSz="68580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Arial"/>
                <a:ea typeface="Arial"/>
                <a:cs typeface="Arial"/>
                <a:sym typeface="Arial"/>
              </a:defRPr>
            </a:lvl1pPr>
            <a:lvl2pPr marL="0" marR="0" indent="342900" algn="l" defTabSz="68580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Arial"/>
                <a:ea typeface="Arial"/>
                <a:cs typeface="Arial"/>
                <a:sym typeface="Arial"/>
              </a:defRPr>
            </a:lvl2pPr>
            <a:lvl3pPr marL="0" marR="0" indent="685800" algn="l" defTabSz="68580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Arial"/>
                <a:ea typeface="Arial"/>
                <a:cs typeface="Arial"/>
                <a:sym typeface="Arial"/>
              </a:defRPr>
            </a:lvl3pPr>
            <a:lvl4pPr marL="0" marR="0" indent="1028700" algn="l" defTabSz="68580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Arial"/>
                <a:ea typeface="Arial"/>
                <a:cs typeface="Arial"/>
                <a:sym typeface="Arial"/>
              </a:defRPr>
            </a:lvl4pPr>
            <a:lvl5pPr marL="0" marR="0" indent="1371600" algn="l" defTabSz="68580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Arial"/>
                <a:ea typeface="Arial"/>
                <a:cs typeface="Arial"/>
                <a:sym typeface="Arial"/>
              </a:defRPr>
            </a:lvl5pPr>
            <a:lvl6pPr marL="19123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6pPr>
            <a:lvl7pPr marL="22552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7pPr>
            <a:lvl8pPr marL="25981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8pPr>
            <a:lvl9pPr marL="29410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9pPr>
          </a:lstStyle>
          <a:p>
            <a:pPr hangingPunct="1"/>
            <a:r>
              <a:rPr lang="en-GB" sz="2400" b="1" dirty="0" smtClean="0"/>
              <a:t>Justification</a:t>
            </a:r>
          </a:p>
          <a:p>
            <a:pPr hangingPunct="1"/>
            <a:endParaRPr lang="it-IT" sz="2400" dirty="0"/>
          </a:p>
          <a:p>
            <a:pPr hangingPunct="1"/>
            <a:r>
              <a:rPr lang="it-IT" sz="2400" dirty="0" smtClean="0"/>
              <a:t>Resource-related aim</a:t>
            </a:r>
          </a:p>
          <a:p>
            <a:pPr hangingPunct="1"/>
            <a:endParaRPr lang="it-IT" sz="2400" dirty="0" smtClean="0"/>
          </a:p>
          <a:p>
            <a:pPr hangingPunct="1"/>
            <a:r>
              <a:rPr lang="it-IT" sz="2400" dirty="0" smtClean="0"/>
              <a:t>Accompanied by domestic equivalent measures?</a:t>
            </a:r>
          </a:p>
          <a:p>
            <a:pPr hangingPunct="1"/>
            <a:endParaRPr lang="it-IT" sz="2400" dirty="0"/>
          </a:p>
          <a:p>
            <a:pPr hangingPunct="1"/>
            <a:r>
              <a:rPr lang="it-IT" sz="2400" dirty="0" smtClean="0"/>
              <a:t>Do the ‘same conditions prevail’ in the differently benchmarked countries?</a:t>
            </a:r>
            <a:endParaRPr lang="en-GB" sz="2400" dirty="0"/>
          </a:p>
        </p:txBody>
      </p:sp>
      <p:sp>
        <p:nvSpPr>
          <p:cNvPr id="2" name="&quot;No&quot; Symbol 1"/>
          <p:cNvSpPr/>
          <p:nvPr/>
        </p:nvSpPr>
        <p:spPr>
          <a:xfrm>
            <a:off x="404008" y="1601324"/>
            <a:ext cx="2259106" cy="2305210"/>
          </a:xfrm>
          <a:prstGeom prst="noSmoking">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685800" rtl="0" fontAlgn="auto" latinLnBrk="0" hangingPunct="0">
              <a:lnSpc>
                <a:spcPct val="100000"/>
              </a:lnSpc>
              <a:spcBef>
                <a:spcPts val="0"/>
              </a:spcBef>
              <a:spcAft>
                <a:spcPts val="0"/>
              </a:spcAft>
              <a:buClrTx/>
              <a:buSzTx/>
              <a:buFontTx/>
              <a:buNone/>
              <a:tabLst/>
            </a:pPr>
            <a:endParaRPr kumimoji="0" lang="en-GB" sz="1300" b="0" i="0" u="none" strike="noStrike" cap="none" spc="0" normalizeH="0" baseline="0">
              <a:ln>
                <a:noFill/>
              </a:ln>
              <a:solidFill>
                <a:srgbClr val="000000"/>
              </a:solidFill>
              <a:effectLst/>
              <a:uFillTx/>
              <a:latin typeface="Arial"/>
              <a:ea typeface="Arial"/>
              <a:cs typeface="Arial"/>
              <a:sym typeface="Arial"/>
            </a:endParaRPr>
          </a:p>
        </p:txBody>
      </p:sp>
      <p:sp>
        <p:nvSpPr>
          <p:cNvPr id="4" name="Smiley Face 3"/>
          <p:cNvSpPr/>
          <p:nvPr/>
        </p:nvSpPr>
        <p:spPr>
          <a:xfrm>
            <a:off x="6921505" y="1400400"/>
            <a:ext cx="914400" cy="914400"/>
          </a:xfrm>
          <a:prstGeom prst="smileyFace">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685800" rtl="0" fontAlgn="auto" latinLnBrk="0" hangingPunct="0">
              <a:lnSpc>
                <a:spcPct val="100000"/>
              </a:lnSpc>
              <a:spcBef>
                <a:spcPts val="0"/>
              </a:spcBef>
              <a:spcAft>
                <a:spcPts val="0"/>
              </a:spcAft>
              <a:buClrTx/>
              <a:buSzTx/>
              <a:buFontTx/>
              <a:buNone/>
              <a:tabLst/>
            </a:pPr>
            <a:endParaRPr kumimoji="0" lang="en-GB" sz="1300" b="0" i="0" u="none" strike="noStrike" cap="none" spc="0" normalizeH="0" baseline="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13387277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Footer Placeholder 2"/>
          <p:cNvSpPr txBox="1"/>
          <p:nvPr/>
        </p:nvSpPr>
        <p:spPr>
          <a:xfrm>
            <a:off x="215999" y="4824000"/>
            <a:ext cx="4356001" cy="1270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700">
                <a:solidFill>
                  <a:srgbClr val="888888"/>
                </a:solidFill>
              </a:defRPr>
            </a:lvl1pPr>
          </a:lstStyle>
          <a:p>
            <a:r>
              <a:t>UNA Europa presentation</a:t>
            </a:r>
          </a:p>
        </p:txBody>
      </p:sp>
      <p:sp>
        <p:nvSpPr>
          <p:cNvPr id="476" name="Title 1"/>
          <p:cNvSpPr txBox="1">
            <a:spLocks noGrp="1"/>
          </p:cNvSpPr>
          <p:nvPr>
            <p:ph type="title"/>
          </p:nvPr>
        </p:nvSpPr>
        <p:spPr>
          <a:xfrm>
            <a:off x="215998" y="143999"/>
            <a:ext cx="7285055" cy="576002"/>
          </a:xfrm>
          <a:prstGeom prst="rect">
            <a:avLst/>
          </a:prstGeom>
        </p:spPr>
        <p:txBody>
          <a:bodyPr>
            <a:normAutofit/>
          </a:bodyPr>
          <a:lstStyle/>
          <a:p>
            <a:r>
              <a:rPr lang="en-GB" dirty="0" smtClean="0"/>
              <a:t>Indonesia and Brazil - comments</a:t>
            </a:r>
            <a:endParaRPr dirty="0"/>
          </a:p>
        </p:txBody>
      </p:sp>
      <p:sp>
        <p:nvSpPr>
          <p:cNvPr id="477" name="Slide Number Placeholder 3"/>
          <p:cNvSpPr txBox="1">
            <a:spLocks noGrp="1"/>
          </p:cNvSpPr>
          <p:nvPr>
            <p:ph type="sldNum" sz="quarter" idx="2"/>
          </p:nvPr>
        </p:nvSpPr>
        <p:spPr>
          <a:xfrm>
            <a:off x="8801000" y="4824000"/>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27</a:t>
            </a:fld>
            <a:endParaRPr/>
          </a:p>
        </p:txBody>
      </p:sp>
      <p:sp>
        <p:nvSpPr>
          <p:cNvPr id="7" name="Text Placeholder 4"/>
          <p:cNvSpPr txBox="1">
            <a:spLocks/>
          </p:cNvSpPr>
          <p:nvPr/>
        </p:nvSpPr>
        <p:spPr>
          <a:xfrm>
            <a:off x="4474390" y="1008002"/>
            <a:ext cx="3026663" cy="356414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marL="0" marR="0" indent="0" algn="l" defTabSz="68580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Arial"/>
                <a:ea typeface="Arial"/>
                <a:cs typeface="Arial"/>
                <a:sym typeface="Arial"/>
              </a:defRPr>
            </a:lvl1pPr>
            <a:lvl2pPr marL="0" marR="0" indent="342900" algn="l" defTabSz="68580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Arial"/>
                <a:ea typeface="Arial"/>
                <a:cs typeface="Arial"/>
                <a:sym typeface="Arial"/>
              </a:defRPr>
            </a:lvl2pPr>
            <a:lvl3pPr marL="0" marR="0" indent="685800" algn="l" defTabSz="68580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Arial"/>
                <a:ea typeface="Arial"/>
                <a:cs typeface="Arial"/>
                <a:sym typeface="Arial"/>
              </a:defRPr>
            </a:lvl3pPr>
            <a:lvl4pPr marL="0" marR="0" indent="1028700" algn="l" defTabSz="68580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Arial"/>
                <a:ea typeface="Arial"/>
                <a:cs typeface="Arial"/>
                <a:sym typeface="Arial"/>
              </a:defRPr>
            </a:lvl4pPr>
            <a:lvl5pPr marL="0" marR="0" indent="1371600" algn="l" defTabSz="68580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Arial"/>
                <a:ea typeface="Arial"/>
                <a:cs typeface="Arial"/>
                <a:sym typeface="Arial"/>
              </a:defRPr>
            </a:lvl5pPr>
            <a:lvl6pPr marL="19123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6pPr>
            <a:lvl7pPr marL="22552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7pPr>
            <a:lvl8pPr marL="25981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8pPr>
            <a:lvl9pPr marL="29410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9pPr>
          </a:lstStyle>
          <a:p>
            <a:pPr hangingPunct="1"/>
            <a:endParaRPr lang="en-GB" sz="2000" dirty="0"/>
          </a:p>
        </p:txBody>
      </p:sp>
      <p:pic>
        <p:nvPicPr>
          <p:cNvPr id="5" name="Picture 4"/>
          <p:cNvPicPr>
            <a:picLocks noChangeAspect="1"/>
          </p:cNvPicPr>
          <p:nvPr/>
        </p:nvPicPr>
        <p:blipFill>
          <a:blip r:embed="rId2"/>
          <a:stretch>
            <a:fillRect/>
          </a:stretch>
        </p:blipFill>
        <p:spPr>
          <a:xfrm>
            <a:off x="650017" y="775355"/>
            <a:ext cx="7141594" cy="4175646"/>
          </a:xfrm>
          <a:prstGeom prst="rect">
            <a:avLst/>
          </a:prstGeom>
        </p:spPr>
      </p:pic>
      <p:pic>
        <p:nvPicPr>
          <p:cNvPr id="6" name="Picture 5"/>
          <p:cNvPicPr>
            <a:picLocks noChangeAspect="1"/>
          </p:cNvPicPr>
          <p:nvPr/>
        </p:nvPicPr>
        <p:blipFill>
          <a:blip r:embed="rId3"/>
          <a:stretch>
            <a:fillRect/>
          </a:stretch>
        </p:blipFill>
        <p:spPr>
          <a:xfrm>
            <a:off x="77118" y="784263"/>
            <a:ext cx="8989764" cy="3574973"/>
          </a:xfrm>
          <a:prstGeom prst="rect">
            <a:avLst/>
          </a:prstGeom>
        </p:spPr>
      </p:pic>
    </p:spTree>
    <p:extLst>
      <p:ext uri="{BB962C8B-B14F-4D97-AF65-F5344CB8AC3E}">
        <p14:creationId xmlns:p14="http://schemas.microsoft.com/office/powerpoint/2010/main" val="16802312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Footer Placeholder 2"/>
          <p:cNvSpPr txBox="1"/>
          <p:nvPr/>
        </p:nvSpPr>
        <p:spPr>
          <a:xfrm>
            <a:off x="215999" y="4824000"/>
            <a:ext cx="4356001" cy="1270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700">
                <a:solidFill>
                  <a:srgbClr val="888888"/>
                </a:solidFill>
              </a:defRPr>
            </a:lvl1pPr>
          </a:lstStyle>
          <a:p>
            <a:r>
              <a:t>UNA Europa presentation</a:t>
            </a:r>
          </a:p>
        </p:txBody>
      </p:sp>
      <p:sp>
        <p:nvSpPr>
          <p:cNvPr id="476" name="Title 1"/>
          <p:cNvSpPr txBox="1">
            <a:spLocks noGrp="1"/>
          </p:cNvSpPr>
          <p:nvPr>
            <p:ph type="title"/>
          </p:nvPr>
        </p:nvSpPr>
        <p:spPr>
          <a:xfrm>
            <a:off x="215998" y="143999"/>
            <a:ext cx="7285055" cy="576002"/>
          </a:xfrm>
          <a:prstGeom prst="rect">
            <a:avLst/>
          </a:prstGeom>
        </p:spPr>
        <p:txBody>
          <a:bodyPr>
            <a:normAutofit/>
          </a:bodyPr>
          <a:lstStyle/>
          <a:p>
            <a:r>
              <a:rPr lang="en-GB" dirty="0" smtClean="0"/>
              <a:t>Effective?</a:t>
            </a:r>
            <a:endParaRPr dirty="0"/>
          </a:p>
        </p:txBody>
      </p:sp>
      <p:sp>
        <p:nvSpPr>
          <p:cNvPr id="477" name="Slide Number Placeholder 3"/>
          <p:cNvSpPr txBox="1">
            <a:spLocks noGrp="1"/>
          </p:cNvSpPr>
          <p:nvPr>
            <p:ph type="sldNum" sz="quarter" idx="2"/>
          </p:nvPr>
        </p:nvSpPr>
        <p:spPr>
          <a:xfrm>
            <a:off x="8801000" y="4824000"/>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28</a:t>
            </a:fld>
            <a:endParaRPr/>
          </a:p>
        </p:txBody>
      </p:sp>
      <p:sp>
        <p:nvSpPr>
          <p:cNvPr id="7" name="Text Placeholder 4"/>
          <p:cNvSpPr txBox="1">
            <a:spLocks/>
          </p:cNvSpPr>
          <p:nvPr/>
        </p:nvSpPr>
        <p:spPr>
          <a:xfrm>
            <a:off x="4474390" y="1008002"/>
            <a:ext cx="3026663" cy="356414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marL="0" marR="0" indent="0" algn="l" defTabSz="68580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Arial"/>
                <a:ea typeface="Arial"/>
                <a:cs typeface="Arial"/>
                <a:sym typeface="Arial"/>
              </a:defRPr>
            </a:lvl1pPr>
            <a:lvl2pPr marL="0" marR="0" indent="342900" algn="l" defTabSz="68580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Arial"/>
                <a:ea typeface="Arial"/>
                <a:cs typeface="Arial"/>
                <a:sym typeface="Arial"/>
              </a:defRPr>
            </a:lvl2pPr>
            <a:lvl3pPr marL="0" marR="0" indent="685800" algn="l" defTabSz="68580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Arial"/>
                <a:ea typeface="Arial"/>
                <a:cs typeface="Arial"/>
                <a:sym typeface="Arial"/>
              </a:defRPr>
            </a:lvl3pPr>
            <a:lvl4pPr marL="0" marR="0" indent="1028700" algn="l" defTabSz="68580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Arial"/>
                <a:ea typeface="Arial"/>
                <a:cs typeface="Arial"/>
                <a:sym typeface="Arial"/>
              </a:defRPr>
            </a:lvl4pPr>
            <a:lvl5pPr marL="0" marR="0" indent="1371600" algn="l" defTabSz="68580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Arial"/>
                <a:ea typeface="Arial"/>
                <a:cs typeface="Arial"/>
                <a:sym typeface="Arial"/>
              </a:defRPr>
            </a:lvl5pPr>
            <a:lvl6pPr marL="19123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6pPr>
            <a:lvl7pPr marL="22552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7pPr>
            <a:lvl8pPr marL="25981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8pPr>
            <a:lvl9pPr marL="29410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9pPr>
          </a:lstStyle>
          <a:p>
            <a:pPr hangingPunct="1"/>
            <a:endParaRPr lang="en-GB" sz="2000" dirty="0"/>
          </a:p>
        </p:txBody>
      </p:sp>
      <p:pic>
        <p:nvPicPr>
          <p:cNvPr id="2" name="Picture 1"/>
          <p:cNvPicPr>
            <a:picLocks noChangeAspect="1"/>
          </p:cNvPicPr>
          <p:nvPr/>
        </p:nvPicPr>
        <p:blipFill>
          <a:blip r:embed="rId2"/>
          <a:stretch>
            <a:fillRect/>
          </a:stretch>
        </p:blipFill>
        <p:spPr>
          <a:xfrm>
            <a:off x="2913490" y="148769"/>
            <a:ext cx="6014511" cy="4802232"/>
          </a:xfrm>
          <a:prstGeom prst="rect">
            <a:avLst/>
          </a:prstGeom>
        </p:spPr>
      </p:pic>
      <p:pic>
        <p:nvPicPr>
          <p:cNvPr id="3" name="Picture 2"/>
          <p:cNvPicPr>
            <a:picLocks noChangeAspect="1"/>
          </p:cNvPicPr>
          <p:nvPr/>
        </p:nvPicPr>
        <p:blipFill>
          <a:blip r:embed="rId3"/>
          <a:stretch>
            <a:fillRect/>
          </a:stretch>
        </p:blipFill>
        <p:spPr>
          <a:xfrm>
            <a:off x="215998" y="1410346"/>
            <a:ext cx="8250443" cy="2882685"/>
          </a:xfrm>
          <a:prstGeom prst="rect">
            <a:avLst/>
          </a:prstGeom>
        </p:spPr>
      </p:pic>
    </p:spTree>
    <p:extLst>
      <p:ext uri="{BB962C8B-B14F-4D97-AF65-F5344CB8AC3E}">
        <p14:creationId xmlns:p14="http://schemas.microsoft.com/office/powerpoint/2010/main" val="27522097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Footer Placeholder 2"/>
          <p:cNvSpPr txBox="1"/>
          <p:nvPr/>
        </p:nvSpPr>
        <p:spPr>
          <a:xfrm>
            <a:off x="215999" y="4824000"/>
            <a:ext cx="4356001" cy="1270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700">
                <a:solidFill>
                  <a:srgbClr val="888888"/>
                </a:solidFill>
              </a:defRPr>
            </a:lvl1pPr>
          </a:lstStyle>
          <a:p>
            <a:r>
              <a:t>UNA Europa presentation</a:t>
            </a:r>
          </a:p>
        </p:txBody>
      </p:sp>
      <p:sp>
        <p:nvSpPr>
          <p:cNvPr id="476" name="Title 1"/>
          <p:cNvSpPr txBox="1">
            <a:spLocks noGrp="1"/>
          </p:cNvSpPr>
          <p:nvPr>
            <p:ph type="title"/>
          </p:nvPr>
        </p:nvSpPr>
        <p:spPr>
          <a:xfrm>
            <a:off x="215998" y="143999"/>
            <a:ext cx="7285055" cy="576002"/>
          </a:xfrm>
          <a:prstGeom prst="rect">
            <a:avLst/>
          </a:prstGeom>
        </p:spPr>
        <p:txBody>
          <a:bodyPr>
            <a:normAutofit fontScale="90000"/>
          </a:bodyPr>
          <a:lstStyle/>
          <a:p>
            <a:r>
              <a:rPr lang="en-GB" dirty="0" smtClean="0"/>
              <a:t>Effective? Spill-over on non-forestry</a:t>
            </a:r>
            <a:endParaRPr dirty="0"/>
          </a:p>
        </p:txBody>
      </p:sp>
      <p:sp>
        <p:nvSpPr>
          <p:cNvPr id="477" name="Slide Number Placeholder 3"/>
          <p:cNvSpPr txBox="1">
            <a:spLocks noGrp="1"/>
          </p:cNvSpPr>
          <p:nvPr>
            <p:ph type="sldNum" sz="quarter" idx="2"/>
          </p:nvPr>
        </p:nvSpPr>
        <p:spPr>
          <a:xfrm>
            <a:off x="8801000" y="4824000"/>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29</a:t>
            </a:fld>
            <a:endParaRPr/>
          </a:p>
        </p:txBody>
      </p:sp>
      <p:sp>
        <p:nvSpPr>
          <p:cNvPr id="7" name="Text Placeholder 4"/>
          <p:cNvSpPr txBox="1">
            <a:spLocks/>
          </p:cNvSpPr>
          <p:nvPr/>
        </p:nvSpPr>
        <p:spPr>
          <a:xfrm>
            <a:off x="4474390" y="1008002"/>
            <a:ext cx="3026663" cy="356414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marL="0" marR="0" indent="0" algn="l" defTabSz="68580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Arial"/>
                <a:ea typeface="Arial"/>
                <a:cs typeface="Arial"/>
                <a:sym typeface="Arial"/>
              </a:defRPr>
            </a:lvl1pPr>
            <a:lvl2pPr marL="0" marR="0" indent="342900" algn="l" defTabSz="68580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Arial"/>
                <a:ea typeface="Arial"/>
                <a:cs typeface="Arial"/>
                <a:sym typeface="Arial"/>
              </a:defRPr>
            </a:lvl2pPr>
            <a:lvl3pPr marL="0" marR="0" indent="685800" algn="l" defTabSz="68580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Arial"/>
                <a:ea typeface="Arial"/>
                <a:cs typeface="Arial"/>
                <a:sym typeface="Arial"/>
              </a:defRPr>
            </a:lvl3pPr>
            <a:lvl4pPr marL="0" marR="0" indent="1028700" algn="l" defTabSz="68580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Arial"/>
                <a:ea typeface="Arial"/>
                <a:cs typeface="Arial"/>
                <a:sym typeface="Arial"/>
              </a:defRPr>
            </a:lvl4pPr>
            <a:lvl5pPr marL="0" marR="0" indent="1371600" algn="l" defTabSz="68580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Arial"/>
                <a:ea typeface="Arial"/>
                <a:cs typeface="Arial"/>
                <a:sym typeface="Arial"/>
              </a:defRPr>
            </a:lvl5pPr>
            <a:lvl6pPr marL="19123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6pPr>
            <a:lvl7pPr marL="22552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7pPr>
            <a:lvl8pPr marL="25981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8pPr>
            <a:lvl9pPr marL="29410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9pPr>
          </a:lstStyle>
          <a:p>
            <a:pPr hangingPunct="1"/>
            <a:endParaRPr lang="en-GB" sz="2000" dirty="0"/>
          </a:p>
        </p:txBody>
      </p:sp>
      <p:pic>
        <p:nvPicPr>
          <p:cNvPr id="4" name="Picture 3"/>
          <p:cNvPicPr>
            <a:picLocks noChangeAspect="1"/>
          </p:cNvPicPr>
          <p:nvPr/>
        </p:nvPicPr>
        <p:blipFill rotWithShape="1">
          <a:blip r:embed="rId2"/>
          <a:srcRect r="2777"/>
          <a:stretch/>
        </p:blipFill>
        <p:spPr>
          <a:xfrm>
            <a:off x="85369" y="819628"/>
            <a:ext cx="6184802" cy="2845656"/>
          </a:xfrm>
          <a:prstGeom prst="rect">
            <a:avLst/>
          </a:prstGeom>
        </p:spPr>
      </p:pic>
      <p:pic>
        <p:nvPicPr>
          <p:cNvPr id="6" name="Picture 5"/>
          <p:cNvPicPr>
            <a:picLocks noChangeAspect="1"/>
          </p:cNvPicPr>
          <p:nvPr/>
        </p:nvPicPr>
        <p:blipFill>
          <a:blip r:embed="rId3"/>
          <a:stretch>
            <a:fillRect/>
          </a:stretch>
        </p:blipFill>
        <p:spPr>
          <a:xfrm>
            <a:off x="3858525" y="1738067"/>
            <a:ext cx="4448094" cy="2960004"/>
          </a:xfrm>
          <a:prstGeom prst="rect">
            <a:avLst/>
          </a:prstGeom>
        </p:spPr>
      </p:pic>
      <p:pic>
        <p:nvPicPr>
          <p:cNvPr id="5" name="Picture 4"/>
          <p:cNvPicPr>
            <a:picLocks noChangeAspect="1"/>
          </p:cNvPicPr>
          <p:nvPr/>
        </p:nvPicPr>
        <p:blipFill>
          <a:blip r:embed="rId4"/>
          <a:stretch>
            <a:fillRect/>
          </a:stretch>
        </p:blipFill>
        <p:spPr>
          <a:xfrm>
            <a:off x="2393999" y="2079310"/>
            <a:ext cx="6836565" cy="2492832"/>
          </a:xfrm>
          <a:prstGeom prst="rect">
            <a:avLst/>
          </a:prstGeom>
        </p:spPr>
      </p:pic>
    </p:spTree>
    <p:extLst>
      <p:ext uri="{BB962C8B-B14F-4D97-AF65-F5344CB8AC3E}">
        <p14:creationId xmlns:p14="http://schemas.microsoft.com/office/powerpoint/2010/main" val="21850524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Footer Placeholder 3"/>
          <p:cNvSpPr txBox="1"/>
          <p:nvPr/>
        </p:nvSpPr>
        <p:spPr>
          <a:xfrm>
            <a:off x="215999" y="4824000"/>
            <a:ext cx="4356001" cy="1270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700">
                <a:solidFill>
                  <a:srgbClr val="888888"/>
                </a:solidFill>
              </a:defRPr>
            </a:lvl1pPr>
          </a:lstStyle>
          <a:p>
            <a:r>
              <a:t>UNA Europa presentation</a:t>
            </a:r>
          </a:p>
        </p:txBody>
      </p:sp>
      <p:sp>
        <p:nvSpPr>
          <p:cNvPr id="511" name="Title 1"/>
          <p:cNvSpPr txBox="1">
            <a:spLocks noGrp="1"/>
          </p:cNvSpPr>
          <p:nvPr>
            <p:ph type="title"/>
          </p:nvPr>
        </p:nvSpPr>
        <p:spPr>
          <a:xfrm>
            <a:off x="215999" y="143999"/>
            <a:ext cx="7054596" cy="576002"/>
          </a:xfrm>
          <a:prstGeom prst="rect">
            <a:avLst/>
          </a:prstGeom>
        </p:spPr>
        <p:txBody>
          <a:bodyPr>
            <a:normAutofit fontScale="90000"/>
          </a:bodyPr>
          <a:lstStyle/>
          <a:p>
            <a:pPr defTabSz="672084">
              <a:defRPr sz="3724"/>
            </a:pPr>
            <a:r>
              <a:rPr lang="en-GB" dirty="0" smtClean="0"/>
              <a:t>Outline of the module (in progress)</a:t>
            </a:r>
            <a:endParaRPr dirty="0"/>
          </a:p>
        </p:txBody>
      </p:sp>
      <p:sp>
        <p:nvSpPr>
          <p:cNvPr id="512" name="Content Placeholder 2"/>
          <p:cNvSpPr txBox="1">
            <a:spLocks noGrp="1"/>
          </p:cNvSpPr>
          <p:nvPr>
            <p:ph type="body" sz="half" idx="1"/>
          </p:nvPr>
        </p:nvSpPr>
        <p:spPr>
          <a:xfrm>
            <a:off x="172016" y="812335"/>
            <a:ext cx="4123526" cy="4196324"/>
          </a:xfrm>
          <a:prstGeom prst="rect">
            <a:avLst/>
          </a:prstGeom>
        </p:spPr>
        <p:txBody>
          <a:bodyPr>
            <a:normAutofit fontScale="25000" lnSpcReduction="20000"/>
          </a:bodyPr>
          <a:lstStyle/>
          <a:p>
            <a:pPr marL="0" lvl="0" indent="0">
              <a:buNone/>
            </a:pPr>
            <a:r>
              <a:rPr lang="en-GB" sz="4000" b="1" dirty="0" smtClean="0"/>
              <a:t>The </a:t>
            </a:r>
            <a:r>
              <a:rPr lang="en-GB" sz="4000" b="1" dirty="0"/>
              <a:t>course’s basic coordinates</a:t>
            </a:r>
            <a:endParaRPr lang="en-GB" sz="4000" dirty="0"/>
          </a:p>
          <a:p>
            <a:pPr marL="180000" lvl="1" indent="0">
              <a:buNone/>
            </a:pPr>
            <a:r>
              <a:rPr lang="en-GB" sz="4000" dirty="0"/>
              <a:t>Trade law, investment law and sustainable development: basic notions</a:t>
            </a:r>
          </a:p>
          <a:p>
            <a:pPr marL="180000" lvl="1" indent="0">
              <a:buNone/>
            </a:pPr>
            <a:r>
              <a:rPr lang="en-GB" sz="4000" dirty="0"/>
              <a:t>EU competences and policies in trade and investment law</a:t>
            </a:r>
          </a:p>
          <a:p>
            <a:pPr marL="0" indent="0">
              <a:buNone/>
            </a:pPr>
            <a:r>
              <a:rPr lang="en-GB" sz="4000" dirty="0" smtClean="0"/>
              <a:t> </a:t>
            </a:r>
            <a:endParaRPr lang="en-GB" sz="4000" dirty="0"/>
          </a:p>
          <a:p>
            <a:pPr marL="0" lvl="0" indent="0">
              <a:buNone/>
            </a:pPr>
            <a:r>
              <a:rPr lang="en-GB" sz="4000" b="1" dirty="0" smtClean="0"/>
              <a:t>Trade/investment </a:t>
            </a:r>
            <a:r>
              <a:rPr lang="en-GB" sz="4000" b="1" dirty="0"/>
              <a:t>obligations and non-trade values: the return of unilateralism</a:t>
            </a:r>
            <a:endParaRPr lang="en-GB" sz="4000" dirty="0"/>
          </a:p>
          <a:p>
            <a:pPr marL="180000" lvl="1" indent="0">
              <a:buNone/>
            </a:pPr>
            <a:r>
              <a:rPr lang="en-GB" sz="4000" dirty="0"/>
              <a:t>The backlash against investor-State arbitration.</a:t>
            </a:r>
          </a:p>
          <a:p>
            <a:pPr marL="180000" lvl="1" indent="0">
              <a:buNone/>
            </a:pPr>
            <a:r>
              <a:rPr lang="en-GB" sz="4000" dirty="0"/>
              <a:t>The backlash against trade liberalisation</a:t>
            </a:r>
          </a:p>
          <a:p>
            <a:pPr marL="180000" lvl="1" indent="0">
              <a:buNone/>
            </a:pPr>
            <a:r>
              <a:rPr lang="en-GB" sz="4000" dirty="0"/>
              <a:t>Reform proposals for the global investment and trade regimes</a:t>
            </a:r>
          </a:p>
          <a:p>
            <a:pPr marL="180000" lvl="1" indent="0">
              <a:buNone/>
            </a:pPr>
            <a:r>
              <a:rPr lang="en-GB" sz="4000" dirty="0"/>
              <a:t>An overview of re-nationalisation trends in trade an investment (US, EU, UK, China)</a:t>
            </a:r>
          </a:p>
          <a:p>
            <a:pPr marL="359999" lvl="2" indent="0">
              <a:buNone/>
            </a:pPr>
            <a:r>
              <a:rPr lang="en-GB" sz="4000" dirty="0" smtClean="0"/>
              <a:t>Anti-coercion</a:t>
            </a:r>
            <a:endParaRPr lang="en-GB" sz="4000" dirty="0"/>
          </a:p>
          <a:p>
            <a:pPr marL="359999" lvl="2" indent="0">
              <a:buNone/>
            </a:pPr>
            <a:r>
              <a:rPr lang="en-GB" sz="4000" dirty="0"/>
              <a:t>Anti-circumvention</a:t>
            </a:r>
          </a:p>
          <a:p>
            <a:pPr marL="359999" lvl="2" indent="0">
              <a:buNone/>
            </a:pPr>
            <a:r>
              <a:rPr lang="en-GB" sz="4000" dirty="0"/>
              <a:t>Retaliate against non-MPIA</a:t>
            </a:r>
          </a:p>
          <a:p>
            <a:pPr marL="359999" lvl="2" indent="0">
              <a:buNone/>
            </a:pPr>
            <a:r>
              <a:rPr lang="en-GB" sz="4000" dirty="0"/>
              <a:t>Steel row, now sustainable </a:t>
            </a:r>
            <a:endParaRPr lang="en-GB" sz="4000" dirty="0" smtClean="0"/>
          </a:p>
          <a:p>
            <a:pPr marL="359999" lvl="2" indent="0">
              <a:buNone/>
            </a:pPr>
            <a:r>
              <a:rPr lang="en-GB" sz="4000" dirty="0"/>
              <a:t> </a:t>
            </a:r>
          </a:p>
          <a:p>
            <a:pPr marL="0" lvl="0" indent="0">
              <a:buNone/>
            </a:pPr>
            <a:r>
              <a:rPr lang="en-GB" sz="4000" b="1" dirty="0"/>
              <a:t>EU’s external economic action to raise standards abroad</a:t>
            </a:r>
            <a:endParaRPr lang="en-GB" sz="4000" dirty="0"/>
          </a:p>
          <a:p>
            <a:pPr marL="180000" lvl="1" indent="0">
              <a:buNone/>
            </a:pPr>
            <a:r>
              <a:rPr lang="en-GB" sz="4000" dirty="0"/>
              <a:t>Free trade agreements and non-economic standards</a:t>
            </a:r>
          </a:p>
          <a:p>
            <a:pPr marL="359999" lvl="2" indent="0">
              <a:buNone/>
            </a:pPr>
            <a:r>
              <a:rPr lang="en-GB" sz="4000" dirty="0"/>
              <a:t>Conflict mineral regulation (sort of like diamonds)</a:t>
            </a:r>
          </a:p>
          <a:p>
            <a:pPr marL="359999" lvl="2" indent="0">
              <a:buNone/>
            </a:pPr>
            <a:r>
              <a:rPr lang="en-GB" sz="4000" dirty="0"/>
              <a:t>2022 commitment to green trade </a:t>
            </a:r>
            <a:r>
              <a:rPr lang="en-GB" sz="4000" dirty="0" smtClean="0"/>
              <a:t>partnership</a:t>
            </a:r>
          </a:p>
          <a:p>
            <a:pPr marL="359999" lvl="2" indent="0">
              <a:buNone/>
            </a:pPr>
            <a:r>
              <a:rPr lang="en-GB" sz="4000" dirty="0" smtClean="0"/>
              <a:t>Deforestation MERCOSUR</a:t>
            </a:r>
          </a:p>
          <a:p>
            <a:pPr marL="180000" lvl="1" indent="0">
              <a:buNone/>
            </a:pPr>
            <a:r>
              <a:rPr lang="en-GB" sz="4000" dirty="0" smtClean="0"/>
              <a:t>Zoom-in</a:t>
            </a:r>
            <a:r>
              <a:rPr lang="en-GB" sz="4000" dirty="0"/>
              <a:t>: EU dispute with Korea on labour rights</a:t>
            </a:r>
          </a:p>
          <a:p>
            <a:pPr marL="180000" lvl="1" indent="0">
              <a:buNone/>
            </a:pPr>
            <a:r>
              <a:rPr lang="en-GB" sz="4000" dirty="0"/>
              <a:t>Zoom-in: level playing field and sustainable development in the Trade and Cooperation Agreement between the EU and the UK</a:t>
            </a:r>
          </a:p>
          <a:p>
            <a:pPr marL="359999" lvl="2" indent="0">
              <a:buNone/>
            </a:pPr>
            <a:r>
              <a:rPr lang="en-GB" sz="4000" dirty="0"/>
              <a:t>Mirror </a:t>
            </a:r>
            <a:r>
              <a:rPr lang="en-GB" sz="4000" dirty="0" smtClean="0"/>
              <a:t>clauses</a:t>
            </a:r>
          </a:p>
          <a:p>
            <a:pPr marL="359999" lvl="2" indent="0">
              <a:buNone/>
            </a:pPr>
            <a:r>
              <a:rPr lang="en-GB" sz="4000" dirty="0"/>
              <a:t> </a:t>
            </a:r>
          </a:p>
          <a:p>
            <a:pPr marL="0" lvl="0" indent="0">
              <a:buNone/>
            </a:pPr>
            <a:r>
              <a:rPr lang="en-GB" sz="4000" b="1" dirty="0"/>
              <a:t>The Carbon Border Adjustment Mechanism</a:t>
            </a:r>
            <a:endParaRPr lang="en-GB" sz="4000" dirty="0"/>
          </a:p>
          <a:p>
            <a:pPr marL="180000" lvl="1" indent="0">
              <a:buNone/>
            </a:pPr>
            <a:r>
              <a:rPr lang="en-GB" sz="4000" dirty="0"/>
              <a:t>Overview and assessment of the scheme</a:t>
            </a:r>
          </a:p>
          <a:p>
            <a:pPr marL="180000" lvl="1" indent="0">
              <a:buNone/>
            </a:pPr>
            <a:r>
              <a:rPr lang="en-GB" sz="4000" dirty="0"/>
              <a:t>Compatibility with WTO law (China’s complaint at WTO)</a:t>
            </a:r>
          </a:p>
          <a:p>
            <a:pPr marL="180000" lvl="1" indent="0">
              <a:buNone/>
            </a:pPr>
            <a:r>
              <a:rPr lang="en-GB" sz="4000" dirty="0"/>
              <a:t>Bonus: carbon removal </a:t>
            </a:r>
            <a:endParaRPr lang="en-GB" sz="4000" dirty="0" smtClean="0"/>
          </a:p>
          <a:p>
            <a:pPr marL="180000" lvl="1" indent="0">
              <a:buNone/>
            </a:pPr>
            <a:r>
              <a:rPr lang="en-GB" sz="4000" dirty="0"/>
              <a:t> </a:t>
            </a:r>
          </a:p>
        </p:txBody>
      </p:sp>
      <p:sp>
        <p:nvSpPr>
          <p:cNvPr id="513" name="Slide Number Placeholder 4"/>
          <p:cNvSpPr txBox="1">
            <a:spLocks noGrp="1"/>
          </p:cNvSpPr>
          <p:nvPr>
            <p:ph type="sldNum" sz="quarter" idx="2"/>
          </p:nvPr>
        </p:nvSpPr>
        <p:spPr>
          <a:xfrm>
            <a:off x="8801000" y="4824000"/>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3</a:t>
            </a:fld>
            <a:endParaRPr/>
          </a:p>
        </p:txBody>
      </p:sp>
      <p:sp>
        <p:nvSpPr>
          <p:cNvPr id="2" name="TextBox 1"/>
          <p:cNvSpPr txBox="1"/>
          <p:nvPr/>
        </p:nvSpPr>
        <p:spPr>
          <a:xfrm>
            <a:off x="4334107" y="720001"/>
            <a:ext cx="4758735" cy="43088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lvl="0"/>
            <a:r>
              <a:rPr lang="en-GB" sz="1000" b="1" dirty="0"/>
              <a:t>Energy (trade)</a:t>
            </a:r>
            <a:endParaRPr lang="en-GB" sz="1000" dirty="0"/>
          </a:p>
          <a:p>
            <a:pPr marL="180000" lvl="1" indent="0"/>
            <a:r>
              <a:rPr lang="en-GB" sz="1000" dirty="0"/>
              <a:t>EU Net Zero Industry Act and support to renewable energy industry (with assessment of WTO compatibility)</a:t>
            </a:r>
          </a:p>
          <a:p>
            <a:pPr marL="180000" lvl="1" indent="0"/>
            <a:r>
              <a:rPr lang="en-GB" sz="1000" dirty="0"/>
              <a:t>Reaction to comparable foreign plans (US IRA)</a:t>
            </a:r>
          </a:p>
          <a:p>
            <a:pPr marL="180000" lvl="1" indent="0"/>
            <a:r>
              <a:rPr lang="en-GB" sz="1000" dirty="0"/>
              <a:t>Zoom-in: biofuels and e-fuels</a:t>
            </a:r>
          </a:p>
          <a:p>
            <a:endParaRPr lang="en-GB" sz="1000" dirty="0" smtClean="0"/>
          </a:p>
          <a:p>
            <a:r>
              <a:rPr lang="en-GB" sz="1000" b="1" dirty="0"/>
              <a:t>E</a:t>
            </a:r>
            <a:r>
              <a:rPr lang="en-GB" sz="1000" b="1" dirty="0" smtClean="0"/>
              <a:t>nergy </a:t>
            </a:r>
            <a:r>
              <a:rPr lang="en-GB" sz="1000" b="1" dirty="0"/>
              <a:t>(investments)</a:t>
            </a:r>
            <a:endParaRPr lang="en-GB" sz="1000" dirty="0"/>
          </a:p>
          <a:p>
            <a:pPr lvl="1"/>
            <a:r>
              <a:rPr lang="en-GB" sz="1000" dirty="0"/>
              <a:t>Foreign investment protection and the fossil fuels industry</a:t>
            </a:r>
          </a:p>
          <a:p>
            <a:pPr lvl="1"/>
            <a:r>
              <a:rPr lang="en-GB" sz="1000" dirty="0"/>
              <a:t>Foreign investment protection and the nuclear energy industry</a:t>
            </a:r>
          </a:p>
          <a:p>
            <a:pPr lvl="1"/>
            <a:r>
              <a:rPr lang="en-GB" sz="1000" dirty="0"/>
              <a:t>Foreign investment protection and the renewable energy industry</a:t>
            </a:r>
          </a:p>
          <a:p>
            <a:pPr lvl="1"/>
            <a:r>
              <a:rPr lang="en-GB" sz="1000" dirty="0"/>
              <a:t>The Energy Charter Treaty, its reform attempts and the withdrawal of EU </a:t>
            </a:r>
            <a:r>
              <a:rPr lang="en-GB" sz="1000" dirty="0" smtClean="0"/>
              <a:t>MS</a:t>
            </a:r>
          </a:p>
          <a:p>
            <a:pPr lvl="1"/>
            <a:endParaRPr lang="en-GB" sz="1000" dirty="0" smtClean="0"/>
          </a:p>
          <a:p>
            <a:pPr lvl="0"/>
            <a:r>
              <a:rPr lang="en-GB" sz="1000" b="1" dirty="0" smtClean="0"/>
              <a:t>Controlling trade and investment inbound and outbound flows </a:t>
            </a:r>
            <a:endParaRPr lang="en-GB" sz="1000" dirty="0" smtClean="0"/>
          </a:p>
          <a:p>
            <a:pPr lvl="1"/>
            <a:r>
              <a:rPr lang="en-GB" sz="1000" dirty="0" smtClean="0"/>
              <a:t>Export </a:t>
            </a:r>
            <a:r>
              <a:rPr lang="en-GB" sz="1000" dirty="0"/>
              <a:t>restrictions and export controls (including coordinated action with US)</a:t>
            </a:r>
          </a:p>
          <a:p>
            <a:pPr lvl="1"/>
            <a:r>
              <a:rPr lang="en-GB" sz="1000" dirty="0"/>
              <a:t>Critical Raw Materials Act</a:t>
            </a:r>
          </a:p>
          <a:p>
            <a:pPr lvl="1"/>
            <a:r>
              <a:rPr lang="en-GB" sz="1000" dirty="0"/>
              <a:t>EU investment screening </a:t>
            </a:r>
          </a:p>
          <a:p>
            <a:r>
              <a:rPr lang="en-GB" sz="1000" dirty="0"/>
              <a:t> </a:t>
            </a:r>
          </a:p>
          <a:p>
            <a:pPr lvl="0"/>
            <a:r>
              <a:rPr lang="en-GB" sz="1000" b="1" dirty="0"/>
              <a:t>Improving supply chains’ sustainability</a:t>
            </a:r>
            <a:endParaRPr lang="en-GB" sz="1000" dirty="0"/>
          </a:p>
          <a:p>
            <a:pPr lvl="1"/>
            <a:r>
              <a:rPr lang="en-GB" sz="1000" dirty="0"/>
              <a:t>Friend-shoring and sustainable value chains</a:t>
            </a:r>
          </a:p>
          <a:p>
            <a:pPr lvl="1"/>
            <a:r>
              <a:rPr lang="en-GB" sz="1000" dirty="0"/>
              <a:t>Global supply chain due diligence proposal</a:t>
            </a:r>
          </a:p>
          <a:p>
            <a:pPr lvl="1"/>
            <a:r>
              <a:rPr lang="en-GB" sz="1000" dirty="0" smtClean="0"/>
              <a:t>EU </a:t>
            </a:r>
            <a:r>
              <a:rPr lang="en-GB" sz="1000" dirty="0"/>
              <a:t>Guidance to Combat Forced </a:t>
            </a:r>
            <a:r>
              <a:rPr lang="en-GB" sz="1000" dirty="0" err="1"/>
              <a:t>Labor</a:t>
            </a:r>
            <a:r>
              <a:rPr lang="en-GB" sz="1000" dirty="0"/>
              <a:t> in Supply Chains</a:t>
            </a:r>
          </a:p>
          <a:p>
            <a:pPr lvl="1"/>
            <a:r>
              <a:rPr lang="en-GB" sz="1000" dirty="0"/>
              <a:t>Responsible forestry proposal (trade in forest-risk commodities) </a:t>
            </a:r>
          </a:p>
          <a:p>
            <a:pPr lvl="1"/>
            <a:r>
              <a:rPr lang="en-GB" sz="1000" dirty="0" smtClean="0"/>
              <a:t>WTO </a:t>
            </a:r>
            <a:r>
              <a:rPr lang="en-GB" sz="1000" dirty="0"/>
              <a:t>law-compatibility of these schemes</a:t>
            </a:r>
          </a:p>
          <a:p>
            <a:r>
              <a:rPr lang="en-GB" sz="1000" dirty="0"/>
              <a:t> </a:t>
            </a:r>
          </a:p>
          <a:p>
            <a:pPr lvl="0"/>
            <a:r>
              <a:rPr lang="en-GB" sz="1000" b="1" dirty="0"/>
              <a:t>Promotion of other social interests</a:t>
            </a:r>
            <a:endParaRPr lang="en-GB" sz="1000" dirty="0"/>
          </a:p>
          <a:p>
            <a:pPr lvl="1"/>
            <a:r>
              <a:rPr lang="en-GB" sz="1000" dirty="0" smtClean="0"/>
              <a:t>Non-paper </a:t>
            </a:r>
            <a:r>
              <a:rPr lang="en-GB" sz="1000" dirty="0"/>
              <a:t>of the Commission </a:t>
            </a:r>
            <a:r>
              <a:rPr lang="en-GB" sz="1000" dirty="0" smtClean="0"/>
              <a:t>services 2017 TSD </a:t>
            </a:r>
            <a:r>
              <a:rPr lang="en-GB" sz="1000" dirty="0" err="1" smtClean="0"/>
              <a:t>chatpers</a:t>
            </a:r>
            <a:endParaRPr lang="en-GB" sz="1000" dirty="0" smtClean="0"/>
          </a:p>
          <a:p>
            <a:pPr lvl="1"/>
            <a:r>
              <a:rPr lang="en-GB" sz="1000" dirty="0" smtClean="0"/>
              <a:t>Gender </a:t>
            </a:r>
            <a:r>
              <a:rPr lang="en-GB" sz="1000" dirty="0"/>
              <a:t>balance in corporate governance in FTAs</a:t>
            </a:r>
          </a:p>
          <a:p>
            <a:pPr lvl="1"/>
            <a:r>
              <a:rPr lang="en-GB" sz="1000" dirty="0"/>
              <a:t>Protection of indigenous peoples’ </a:t>
            </a:r>
            <a:r>
              <a:rPr lang="en-GB" sz="1000" dirty="0" smtClean="0"/>
              <a:t>rights</a:t>
            </a:r>
            <a:endParaRPr kumimoji="0" lang="en-GB" sz="1300" b="0" i="0" u="none" strike="noStrike" cap="none" spc="0" normalizeH="0" baseline="0" dirty="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927408882"/>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Footer Placeholder 2"/>
          <p:cNvSpPr txBox="1"/>
          <p:nvPr/>
        </p:nvSpPr>
        <p:spPr>
          <a:xfrm>
            <a:off x="215999" y="4824000"/>
            <a:ext cx="4356001" cy="1270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700">
                <a:solidFill>
                  <a:srgbClr val="888888"/>
                </a:solidFill>
              </a:defRPr>
            </a:lvl1pPr>
          </a:lstStyle>
          <a:p>
            <a:r>
              <a:t>UNA Europa presentation</a:t>
            </a:r>
          </a:p>
        </p:txBody>
      </p:sp>
      <p:sp>
        <p:nvSpPr>
          <p:cNvPr id="476" name="Title 1"/>
          <p:cNvSpPr txBox="1">
            <a:spLocks noGrp="1"/>
          </p:cNvSpPr>
          <p:nvPr>
            <p:ph type="title"/>
          </p:nvPr>
        </p:nvSpPr>
        <p:spPr>
          <a:xfrm>
            <a:off x="301238" y="432000"/>
            <a:ext cx="7285055" cy="576002"/>
          </a:xfrm>
          <a:prstGeom prst="rect">
            <a:avLst/>
          </a:prstGeom>
        </p:spPr>
        <p:txBody>
          <a:bodyPr>
            <a:normAutofit/>
          </a:bodyPr>
          <a:lstStyle/>
          <a:p>
            <a:r>
              <a:rPr lang="en-GB" dirty="0" smtClean="0"/>
              <a:t>Emulation?</a:t>
            </a:r>
            <a:endParaRPr dirty="0"/>
          </a:p>
        </p:txBody>
      </p:sp>
      <p:sp>
        <p:nvSpPr>
          <p:cNvPr id="477" name="Slide Number Placeholder 3"/>
          <p:cNvSpPr txBox="1">
            <a:spLocks noGrp="1"/>
          </p:cNvSpPr>
          <p:nvPr>
            <p:ph type="sldNum" sz="quarter" idx="2"/>
          </p:nvPr>
        </p:nvSpPr>
        <p:spPr>
          <a:xfrm>
            <a:off x="8801000" y="4824000"/>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30</a:t>
            </a:fld>
            <a:endParaRPr/>
          </a:p>
        </p:txBody>
      </p:sp>
      <p:sp>
        <p:nvSpPr>
          <p:cNvPr id="7" name="Text Placeholder 4"/>
          <p:cNvSpPr txBox="1">
            <a:spLocks/>
          </p:cNvSpPr>
          <p:nvPr/>
        </p:nvSpPr>
        <p:spPr>
          <a:xfrm>
            <a:off x="4474390" y="1008002"/>
            <a:ext cx="3026663" cy="356414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marL="0" marR="0" indent="0" algn="l" defTabSz="68580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Arial"/>
                <a:ea typeface="Arial"/>
                <a:cs typeface="Arial"/>
                <a:sym typeface="Arial"/>
              </a:defRPr>
            </a:lvl1pPr>
            <a:lvl2pPr marL="0" marR="0" indent="342900" algn="l" defTabSz="68580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Arial"/>
                <a:ea typeface="Arial"/>
                <a:cs typeface="Arial"/>
                <a:sym typeface="Arial"/>
              </a:defRPr>
            </a:lvl2pPr>
            <a:lvl3pPr marL="0" marR="0" indent="685800" algn="l" defTabSz="68580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Arial"/>
                <a:ea typeface="Arial"/>
                <a:cs typeface="Arial"/>
                <a:sym typeface="Arial"/>
              </a:defRPr>
            </a:lvl3pPr>
            <a:lvl4pPr marL="0" marR="0" indent="1028700" algn="l" defTabSz="68580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Arial"/>
                <a:ea typeface="Arial"/>
                <a:cs typeface="Arial"/>
                <a:sym typeface="Arial"/>
              </a:defRPr>
            </a:lvl4pPr>
            <a:lvl5pPr marL="0" marR="0" indent="1371600" algn="l" defTabSz="68580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Arial"/>
                <a:ea typeface="Arial"/>
                <a:cs typeface="Arial"/>
                <a:sym typeface="Arial"/>
              </a:defRPr>
            </a:lvl5pPr>
            <a:lvl6pPr marL="19123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6pPr>
            <a:lvl7pPr marL="22552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7pPr>
            <a:lvl8pPr marL="25981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8pPr>
            <a:lvl9pPr marL="29410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9pPr>
          </a:lstStyle>
          <a:p>
            <a:pPr hangingPunct="1"/>
            <a:endParaRPr lang="en-GB" sz="2000" dirty="0"/>
          </a:p>
        </p:txBody>
      </p:sp>
      <p:pic>
        <p:nvPicPr>
          <p:cNvPr id="2" name="Picture 1"/>
          <p:cNvPicPr>
            <a:picLocks noChangeAspect="1"/>
          </p:cNvPicPr>
          <p:nvPr/>
        </p:nvPicPr>
        <p:blipFill>
          <a:blip r:embed="rId2"/>
          <a:stretch>
            <a:fillRect/>
          </a:stretch>
        </p:blipFill>
        <p:spPr>
          <a:xfrm>
            <a:off x="2831142" y="1399345"/>
            <a:ext cx="5969858" cy="2994425"/>
          </a:xfrm>
          <a:prstGeom prst="rect">
            <a:avLst/>
          </a:prstGeom>
        </p:spPr>
      </p:pic>
      <p:pic>
        <p:nvPicPr>
          <p:cNvPr id="3" name="Picture 2"/>
          <p:cNvPicPr>
            <a:picLocks noChangeAspect="1"/>
          </p:cNvPicPr>
          <p:nvPr/>
        </p:nvPicPr>
        <p:blipFill>
          <a:blip r:embed="rId3"/>
          <a:stretch>
            <a:fillRect/>
          </a:stretch>
        </p:blipFill>
        <p:spPr>
          <a:xfrm>
            <a:off x="215999" y="1104922"/>
            <a:ext cx="5945462" cy="3782578"/>
          </a:xfrm>
          <a:prstGeom prst="rect">
            <a:avLst/>
          </a:prstGeom>
        </p:spPr>
      </p:pic>
    </p:spTree>
    <p:extLst>
      <p:ext uri="{BB962C8B-B14F-4D97-AF65-F5344CB8AC3E}">
        <p14:creationId xmlns:p14="http://schemas.microsoft.com/office/powerpoint/2010/main" val="39467411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 name="Title 2"/>
          <p:cNvSpPr txBox="1">
            <a:spLocks noGrp="1"/>
          </p:cNvSpPr>
          <p:nvPr>
            <p:ph type="title"/>
          </p:nvPr>
        </p:nvSpPr>
        <p:spPr>
          <a:xfrm>
            <a:off x="216000" y="143999"/>
            <a:ext cx="6480002" cy="1656002"/>
          </a:xfrm>
          <a:prstGeom prst="rect">
            <a:avLst/>
          </a:prstGeom>
        </p:spPr>
        <p:txBody>
          <a:bodyPr/>
          <a:lstStyle/>
          <a:p>
            <a:r>
              <a:t>@una_europa</a:t>
            </a:r>
            <a:br/>
            <a:r>
              <a:t>#Una_Europa</a:t>
            </a:r>
          </a:p>
        </p:txBody>
      </p:sp>
      <p:sp>
        <p:nvSpPr>
          <p:cNvPr id="608" name="Text Placeholder 3"/>
          <p:cNvSpPr txBox="1">
            <a:spLocks noGrp="1"/>
          </p:cNvSpPr>
          <p:nvPr>
            <p:ph type="body" sz="quarter" idx="1"/>
          </p:nvPr>
        </p:nvSpPr>
        <p:spPr>
          <a:xfrm>
            <a:off x="215999" y="2016000"/>
            <a:ext cx="2949180" cy="718236"/>
          </a:xfrm>
          <a:prstGeom prst="rect">
            <a:avLst/>
          </a:prstGeom>
        </p:spPr>
        <p:txBody>
          <a:bodyPr/>
          <a:lstStyle>
            <a:lvl1pPr>
              <a:defRPr sz="1600"/>
            </a:lvl1pPr>
          </a:lstStyle>
          <a:p>
            <a:r>
              <a:rPr lang="en-GB" dirty="0" smtClean="0"/>
              <a:t>Thanks!</a:t>
            </a:r>
            <a:endParaRPr dirty="0"/>
          </a:p>
        </p:txBody>
      </p:sp>
    </p:spTree>
    <p:extLst>
      <p:ext uri="{BB962C8B-B14F-4D97-AF65-F5344CB8AC3E}">
        <p14:creationId xmlns:p14="http://schemas.microsoft.com/office/powerpoint/2010/main" val="4069962110"/>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
          </p:nvPr>
        </p:nvSpPr>
        <p:spPr/>
        <p:txBody>
          <a:bodyPr/>
          <a:lstStyle/>
          <a:p>
            <a:endParaRPr lang="en-GB"/>
          </a:p>
        </p:txBody>
      </p:sp>
      <p:pic>
        <p:nvPicPr>
          <p:cNvPr id="3074" name="Picture 2" descr="Sustainable Development Goals launch in 20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2804" y="470209"/>
            <a:ext cx="6934200" cy="429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765780"/>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Footer Placeholder 3"/>
          <p:cNvSpPr txBox="1"/>
          <p:nvPr/>
        </p:nvSpPr>
        <p:spPr>
          <a:xfrm>
            <a:off x="215999" y="4824000"/>
            <a:ext cx="4356001" cy="1270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700">
                <a:solidFill>
                  <a:srgbClr val="888888"/>
                </a:solidFill>
              </a:defRPr>
            </a:lvl1pPr>
          </a:lstStyle>
          <a:p>
            <a:r>
              <a:t>UNA Europa presentation</a:t>
            </a:r>
          </a:p>
        </p:txBody>
      </p:sp>
      <p:sp>
        <p:nvSpPr>
          <p:cNvPr id="486" name="Title 7"/>
          <p:cNvSpPr txBox="1">
            <a:spLocks noGrp="1"/>
          </p:cNvSpPr>
          <p:nvPr>
            <p:ph type="title"/>
          </p:nvPr>
        </p:nvSpPr>
        <p:spPr>
          <a:xfrm>
            <a:off x="215999" y="143999"/>
            <a:ext cx="4185016" cy="1454342"/>
          </a:xfrm>
          <a:prstGeom prst="rect">
            <a:avLst/>
          </a:prstGeom>
        </p:spPr>
        <p:txBody>
          <a:bodyPr>
            <a:normAutofit/>
          </a:bodyPr>
          <a:lstStyle/>
          <a:p>
            <a:pPr defTabSz="672084">
              <a:defRPr sz="3724"/>
            </a:pPr>
            <a:r>
              <a:rPr lang="en-GB" dirty="0" smtClean="0"/>
              <a:t>Outline</a:t>
            </a:r>
            <a:endParaRPr dirty="0"/>
          </a:p>
        </p:txBody>
      </p:sp>
      <p:sp>
        <p:nvSpPr>
          <p:cNvPr id="487" name="Content Placeholder 8"/>
          <p:cNvSpPr txBox="1">
            <a:spLocks noGrp="1"/>
          </p:cNvSpPr>
          <p:nvPr>
            <p:ph type="body" sz="half" idx="1"/>
          </p:nvPr>
        </p:nvSpPr>
        <p:spPr>
          <a:xfrm>
            <a:off x="215997" y="984353"/>
            <a:ext cx="3411820" cy="3839647"/>
          </a:xfrm>
          <a:prstGeom prst="rect">
            <a:avLst/>
          </a:prstGeom>
        </p:spPr>
        <p:txBody>
          <a:bodyPr>
            <a:normAutofit/>
          </a:bodyPr>
          <a:lstStyle/>
          <a:p>
            <a:pPr lvl="1"/>
            <a:r>
              <a:rPr lang="en-GB" sz="1800" dirty="0"/>
              <a:t>Friend-shoring and sustainable value chains</a:t>
            </a:r>
          </a:p>
          <a:p>
            <a:pPr lvl="1"/>
            <a:r>
              <a:rPr lang="en-GB" sz="1800" dirty="0"/>
              <a:t>Global supply chain due diligence proposal</a:t>
            </a:r>
          </a:p>
          <a:p>
            <a:pPr lvl="1"/>
            <a:r>
              <a:rPr lang="en-GB" sz="1800" dirty="0"/>
              <a:t>EU Guidance to Combat Forced </a:t>
            </a:r>
            <a:r>
              <a:rPr lang="en-GB" sz="1800" dirty="0" err="1"/>
              <a:t>Labor</a:t>
            </a:r>
            <a:r>
              <a:rPr lang="en-GB" sz="1800" dirty="0"/>
              <a:t> in Supply Chains</a:t>
            </a:r>
          </a:p>
          <a:p>
            <a:pPr lvl="1"/>
            <a:r>
              <a:rPr lang="en-GB" sz="1800" dirty="0"/>
              <a:t>Responsible forestry proposal (trade in forest-risk commodities) </a:t>
            </a:r>
          </a:p>
          <a:p>
            <a:pPr lvl="1"/>
            <a:r>
              <a:rPr lang="en-GB" sz="1800" dirty="0"/>
              <a:t>WTO law-compatibility of these schemes</a:t>
            </a:r>
          </a:p>
          <a:p>
            <a:pPr marL="180000" lvl="1" indent="0">
              <a:buNone/>
            </a:pPr>
            <a:endParaRPr lang="it-IT" sz="2400" dirty="0"/>
          </a:p>
        </p:txBody>
      </p:sp>
      <p:sp>
        <p:nvSpPr>
          <p:cNvPr id="488" name="Slide Number Placeholder 4"/>
          <p:cNvSpPr txBox="1">
            <a:spLocks noGrp="1"/>
          </p:cNvSpPr>
          <p:nvPr>
            <p:ph type="sldNum" sz="quarter" idx="2"/>
          </p:nvPr>
        </p:nvSpPr>
        <p:spPr>
          <a:xfrm>
            <a:off x="8801000" y="4824000"/>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5</a:t>
            </a:fld>
            <a:endParaRPr/>
          </a:p>
        </p:txBody>
      </p:sp>
      <p:pic>
        <p:nvPicPr>
          <p:cNvPr id="489" name="Picture Placeholder 10" descr="Picture Placeholder 10"/>
          <p:cNvPicPr>
            <a:picLocks noGrp="1" noChangeAspect="1"/>
          </p:cNvPicPr>
          <p:nvPr>
            <p:ph type="pic" idx="21"/>
          </p:nvPr>
        </p:nvPicPr>
        <p:blipFill>
          <a:blip r:embed="rId3"/>
          <a:stretch>
            <a:fillRect/>
          </a:stretch>
        </p:blipFill>
        <p:spPr>
          <a:xfrm>
            <a:off x="3798799" y="215999"/>
            <a:ext cx="5129201" cy="4712401"/>
          </a:xfrm>
          <a:prstGeom prst="rect">
            <a:avLst/>
          </a:prstGeom>
        </p:spPr>
      </p:pic>
      <p:sp>
        <p:nvSpPr>
          <p:cNvPr id="490" name="Text Placeholder 9"/>
          <p:cNvSpPr>
            <a:spLocks noGrp="1"/>
          </p:cNvSpPr>
          <p:nvPr>
            <p:ph type="body" idx="22"/>
          </p:nvPr>
        </p:nvSpPr>
        <p:spPr>
          <a:prstGeom prst="rect">
            <a:avLst/>
          </a:prstGeom>
        </p:spPr>
        <p:txBody>
          <a:bodyPr/>
          <a:lstStyle/>
          <a:p>
            <a:endParaRPr/>
          </a:p>
        </p:txBody>
      </p:sp>
      <p:sp>
        <p:nvSpPr>
          <p:cNvPr id="491" name="Text Placeholder 11"/>
          <p:cNvSpPr>
            <a:spLocks noGrp="1"/>
          </p:cNvSpPr>
          <p:nvPr>
            <p:ph type="body" idx="23"/>
          </p:nvPr>
        </p:nvSpPr>
        <p:spPr>
          <a:xfrm>
            <a:off x="3798798" y="2761861"/>
            <a:ext cx="5129199" cy="2165640"/>
          </a:xfrm>
          <a:prstGeom prst="rect">
            <a:avLst/>
          </a:prstGeom>
        </p:spPr>
        <p:txBody>
          <a:bodyPr/>
          <a:lstStyle/>
          <a:p>
            <a:endParaRPr dirty="0"/>
          </a:p>
        </p:txBody>
      </p:sp>
      <p:sp>
        <p:nvSpPr>
          <p:cNvPr id="9" name="Content Placeholder 8"/>
          <p:cNvSpPr txBox="1">
            <a:spLocks/>
          </p:cNvSpPr>
          <p:nvPr/>
        </p:nvSpPr>
        <p:spPr>
          <a:xfrm>
            <a:off x="4823008" y="438775"/>
            <a:ext cx="3659353" cy="317569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marL="179999" marR="0" indent="-179999"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1pPr>
            <a:lvl2pPr marL="359999" marR="0" indent="-179999"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2pPr>
            <a:lvl3pPr marL="539999" marR="0" indent="-180000"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3pPr>
            <a:lvl4pPr marL="719999" marR="0" indent="-180000"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4pPr>
            <a:lvl5pPr marL="900000" marR="0" indent="-180000"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5pPr>
            <a:lvl6pPr marL="19123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6pPr>
            <a:lvl7pPr marL="22552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7pPr>
            <a:lvl8pPr marL="25981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8pPr>
            <a:lvl9pPr marL="29410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9pPr>
          </a:lstStyle>
          <a:p>
            <a:pPr marL="0" indent="0" hangingPunct="1">
              <a:buFont typeface="Arial"/>
              <a:buNone/>
            </a:pPr>
            <a:endParaRPr lang="en-GB" sz="2400" dirty="0"/>
          </a:p>
        </p:txBody>
      </p:sp>
      <p:pic>
        <p:nvPicPr>
          <p:cNvPr id="6" name="Picture 5"/>
          <p:cNvPicPr>
            <a:picLocks noChangeAspect="1"/>
          </p:cNvPicPr>
          <p:nvPr/>
        </p:nvPicPr>
        <p:blipFill>
          <a:blip r:embed="rId4"/>
          <a:stretch>
            <a:fillRect/>
          </a:stretch>
        </p:blipFill>
        <p:spPr>
          <a:xfrm>
            <a:off x="4401015" y="995895"/>
            <a:ext cx="3932625" cy="3695311"/>
          </a:xfrm>
          <a:prstGeom prst="rect">
            <a:avLst/>
          </a:prstGeom>
        </p:spPr>
      </p:pic>
    </p:spTree>
    <p:extLst>
      <p:ext uri="{BB962C8B-B14F-4D97-AF65-F5344CB8AC3E}">
        <p14:creationId xmlns:p14="http://schemas.microsoft.com/office/powerpoint/2010/main" val="2774930443"/>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Footer Placeholder 3"/>
          <p:cNvSpPr txBox="1"/>
          <p:nvPr/>
        </p:nvSpPr>
        <p:spPr>
          <a:xfrm>
            <a:off x="215999" y="4824000"/>
            <a:ext cx="4356001" cy="1270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700">
                <a:solidFill>
                  <a:srgbClr val="888888"/>
                </a:solidFill>
              </a:defRPr>
            </a:lvl1pPr>
          </a:lstStyle>
          <a:p>
            <a:r>
              <a:t>UNA Europa presentation</a:t>
            </a:r>
          </a:p>
        </p:txBody>
      </p:sp>
      <p:sp>
        <p:nvSpPr>
          <p:cNvPr id="481" name="Title 1"/>
          <p:cNvSpPr txBox="1">
            <a:spLocks noGrp="1"/>
          </p:cNvSpPr>
          <p:nvPr>
            <p:ph type="title"/>
          </p:nvPr>
        </p:nvSpPr>
        <p:spPr>
          <a:xfrm>
            <a:off x="215998" y="143999"/>
            <a:ext cx="7225581" cy="576002"/>
          </a:xfrm>
          <a:prstGeom prst="rect">
            <a:avLst/>
          </a:prstGeom>
        </p:spPr>
        <p:txBody>
          <a:bodyPr>
            <a:normAutofit/>
          </a:bodyPr>
          <a:lstStyle/>
          <a:p>
            <a:r>
              <a:rPr lang="it-IT" dirty="0" smtClean="0"/>
              <a:t>What’s </a:t>
            </a:r>
            <a:r>
              <a:rPr lang="it-IT" dirty="0" smtClean="0"/>
              <a:t>going on?</a:t>
            </a:r>
            <a:endParaRPr dirty="0"/>
          </a:p>
        </p:txBody>
      </p:sp>
      <p:sp>
        <p:nvSpPr>
          <p:cNvPr id="483" name="Slide Number Placeholder 4"/>
          <p:cNvSpPr txBox="1">
            <a:spLocks noGrp="1"/>
          </p:cNvSpPr>
          <p:nvPr>
            <p:ph type="sldNum" sz="quarter" idx="2"/>
          </p:nvPr>
        </p:nvSpPr>
        <p:spPr>
          <a:xfrm>
            <a:off x="8801000" y="4824000"/>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6</a:t>
            </a:fld>
            <a:endParaRPr/>
          </a:p>
        </p:txBody>
      </p:sp>
      <p:pic>
        <p:nvPicPr>
          <p:cNvPr id="16" name="Picture 15"/>
          <p:cNvPicPr>
            <a:picLocks noChangeAspect="1"/>
          </p:cNvPicPr>
          <p:nvPr/>
        </p:nvPicPr>
        <p:blipFill>
          <a:blip r:embed="rId2"/>
          <a:stretch>
            <a:fillRect/>
          </a:stretch>
        </p:blipFill>
        <p:spPr>
          <a:xfrm>
            <a:off x="2405103" y="948210"/>
            <a:ext cx="4784584" cy="3939290"/>
          </a:xfrm>
          <a:prstGeom prst="rect">
            <a:avLst/>
          </a:prstGeom>
        </p:spPr>
      </p:pic>
      <p:pic>
        <p:nvPicPr>
          <p:cNvPr id="17" name="Picture 16"/>
          <p:cNvPicPr>
            <a:picLocks noChangeAspect="1"/>
          </p:cNvPicPr>
          <p:nvPr/>
        </p:nvPicPr>
        <p:blipFill>
          <a:blip r:embed="rId3"/>
          <a:stretch>
            <a:fillRect/>
          </a:stretch>
        </p:blipFill>
        <p:spPr>
          <a:xfrm>
            <a:off x="1630496" y="271979"/>
            <a:ext cx="5883007" cy="4599542"/>
          </a:xfrm>
          <a:prstGeom prst="rect">
            <a:avLst/>
          </a:prstGeom>
        </p:spPr>
      </p:pic>
      <p:pic>
        <p:nvPicPr>
          <p:cNvPr id="18" name="Picture 17"/>
          <p:cNvPicPr>
            <a:picLocks noChangeAspect="1"/>
          </p:cNvPicPr>
          <p:nvPr/>
        </p:nvPicPr>
        <p:blipFill>
          <a:blip r:embed="rId4"/>
          <a:stretch>
            <a:fillRect/>
          </a:stretch>
        </p:blipFill>
        <p:spPr>
          <a:xfrm>
            <a:off x="1367289" y="1020870"/>
            <a:ext cx="7164024" cy="3723650"/>
          </a:xfrm>
          <a:prstGeom prst="rect">
            <a:avLst/>
          </a:prstGeom>
        </p:spPr>
      </p:pic>
      <p:pic>
        <p:nvPicPr>
          <p:cNvPr id="19" name="Picture 18"/>
          <p:cNvPicPr>
            <a:picLocks noChangeAspect="1"/>
          </p:cNvPicPr>
          <p:nvPr/>
        </p:nvPicPr>
        <p:blipFill>
          <a:blip r:embed="rId5"/>
          <a:stretch>
            <a:fillRect/>
          </a:stretch>
        </p:blipFill>
        <p:spPr>
          <a:xfrm>
            <a:off x="1184313" y="1269005"/>
            <a:ext cx="6775373" cy="2605489"/>
          </a:xfrm>
          <a:prstGeom prst="rect">
            <a:avLst/>
          </a:prstGeom>
        </p:spPr>
      </p:pic>
      <p:pic>
        <p:nvPicPr>
          <p:cNvPr id="21" name="Picture 20"/>
          <p:cNvPicPr>
            <a:picLocks noChangeAspect="1"/>
          </p:cNvPicPr>
          <p:nvPr/>
        </p:nvPicPr>
        <p:blipFill>
          <a:blip r:embed="rId6"/>
          <a:stretch>
            <a:fillRect/>
          </a:stretch>
        </p:blipFill>
        <p:spPr>
          <a:xfrm>
            <a:off x="834044" y="1468892"/>
            <a:ext cx="7475910" cy="2043588"/>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Title 1"/>
          <p:cNvSpPr txBox="1">
            <a:spLocks noGrp="1"/>
          </p:cNvSpPr>
          <p:nvPr>
            <p:ph type="title"/>
          </p:nvPr>
        </p:nvSpPr>
        <p:spPr>
          <a:xfrm>
            <a:off x="156868" y="239815"/>
            <a:ext cx="7880194" cy="597745"/>
          </a:xfrm>
          <a:prstGeom prst="rect">
            <a:avLst/>
          </a:prstGeom>
        </p:spPr>
        <p:txBody>
          <a:bodyPr>
            <a:normAutofit/>
          </a:bodyPr>
          <a:lstStyle/>
          <a:p>
            <a:r>
              <a:rPr lang="en-GB" sz="4000" dirty="0" smtClean="0"/>
              <a:t>Intro: extra-territoriality?</a:t>
            </a:r>
            <a:endParaRPr sz="4000" dirty="0"/>
          </a:p>
        </p:txBody>
      </p:sp>
      <p:sp>
        <p:nvSpPr>
          <p:cNvPr id="4" name="Text Placeholder 4"/>
          <p:cNvSpPr txBox="1">
            <a:spLocks noGrp="1"/>
          </p:cNvSpPr>
          <p:nvPr>
            <p:ph type="body" idx="1"/>
          </p:nvPr>
        </p:nvSpPr>
        <p:spPr>
          <a:xfrm>
            <a:off x="1165929" y="948807"/>
            <a:ext cx="5862072" cy="2701109"/>
          </a:xfrm>
          <a:prstGeom prst="rect">
            <a:avLst/>
          </a:prstGeom>
        </p:spPr>
        <p:txBody>
          <a:bodyPr>
            <a:normAutofit fontScale="92500" lnSpcReduction="20000"/>
          </a:bodyPr>
          <a:lstStyle/>
          <a:p>
            <a:r>
              <a:rPr lang="en-GB" sz="3500" dirty="0" smtClean="0"/>
              <a:t>Classic objections</a:t>
            </a:r>
          </a:p>
          <a:p>
            <a:endParaRPr lang="en-GB" sz="3500" dirty="0"/>
          </a:p>
          <a:p>
            <a:r>
              <a:rPr lang="en-GB" sz="3500" dirty="0" smtClean="0"/>
              <a:t>Reading Article XX</a:t>
            </a:r>
          </a:p>
          <a:p>
            <a:pPr marL="457200" indent="-457200">
              <a:buFontTx/>
              <a:buChar char="-"/>
            </a:pPr>
            <a:r>
              <a:rPr lang="en-GB" sz="3500" dirty="0" smtClean="0"/>
              <a:t>PPMs</a:t>
            </a:r>
          </a:p>
          <a:p>
            <a:pPr marL="457200" indent="-457200">
              <a:buFontTx/>
              <a:buChar char="-"/>
            </a:pPr>
            <a:r>
              <a:rPr lang="en-GB" sz="3500" dirty="0" smtClean="0"/>
              <a:t>Prison labour</a:t>
            </a:r>
          </a:p>
          <a:p>
            <a:pPr marL="457200" indent="-457200">
              <a:buFontTx/>
              <a:buChar char="-"/>
            </a:pPr>
            <a:r>
              <a:rPr lang="en-GB" sz="3500" dirty="0" smtClean="0"/>
              <a:t>Same conditions prevail</a:t>
            </a:r>
            <a:endParaRPr sz="3500" dirty="0"/>
          </a:p>
        </p:txBody>
      </p:sp>
      <p:pic>
        <p:nvPicPr>
          <p:cNvPr id="2" name="Picture 1"/>
          <p:cNvPicPr>
            <a:picLocks noChangeAspect="1"/>
          </p:cNvPicPr>
          <p:nvPr/>
        </p:nvPicPr>
        <p:blipFill>
          <a:blip r:embed="rId2"/>
          <a:stretch>
            <a:fillRect/>
          </a:stretch>
        </p:blipFill>
        <p:spPr>
          <a:xfrm>
            <a:off x="6254803" y="948807"/>
            <a:ext cx="2795627" cy="1877355"/>
          </a:xfrm>
          <a:prstGeom prst="rect">
            <a:avLst/>
          </a:prstGeom>
        </p:spPr>
      </p:pic>
    </p:spTree>
    <p:extLst>
      <p:ext uri="{BB962C8B-B14F-4D97-AF65-F5344CB8AC3E}">
        <p14:creationId xmlns:p14="http://schemas.microsoft.com/office/powerpoint/2010/main" val="506108427"/>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Title 1"/>
          <p:cNvSpPr txBox="1">
            <a:spLocks noGrp="1"/>
          </p:cNvSpPr>
          <p:nvPr>
            <p:ph type="title"/>
          </p:nvPr>
        </p:nvSpPr>
        <p:spPr>
          <a:xfrm>
            <a:off x="156868" y="239815"/>
            <a:ext cx="7880194" cy="597745"/>
          </a:xfrm>
          <a:prstGeom prst="rect">
            <a:avLst/>
          </a:prstGeom>
        </p:spPr>
        <p:txBody>
          <a:bodyPr>
            <a:normAutofit/>
          </a:bodyPr>
          <a:lstStyle/>
          <a:p>
            <a:r>
              <a:rPr lang="en-GB" sz="4000" dirty="0" smtClean="0"/>
              <a:t>Classic case-study: trade in seals</a:t>
            </a:r>
            <a:endParaRPr sz="4000" dirty="0"/>
          </a:p>
        </p:txBody>
      </p:sp>
      <p:sp>
        <p:nvSpPr>
          <p:cNvPr id="4" name="Text Placeholder 4"/>
          <p:cNvSpPr txBox="1">
            <a:spLocks noGrp="1"/>
          </p:cNvSpPr>
          <p:nvPr>
            <p:ph type="body" idx="1"/>
          </p:nvPr>
        </p:nvSpPr>
        <p:spPr>
          <a:xfrm>
            <a:off x="4695789" y="1156276"/>
            <a:ext cx="3871907" cy="3054574"/>
          </a:xfrm>
          <a:prstGeom prst="rect">
            <a:avLst/>
          </a:prstGeom>
        </p:spPr>
        <p:txBody>
          <a:bodyPr>
            <a:normAutofit fontScale="92500"/>
          </a:bodyPr>
          <a:lstStyle/>
          <a:p>
            <a:r>
              <a:rPr lang="en-GB" sz="3500" dirty="0" smtClean="0"/>
              <a:t>Appeal to morality</a:t>
            </a:r>
          </a:p>
          <a:p>
            <a:r>
              <a:rPr lang="it-IT" sz="3500" dirty="0" smtClean="0"/>
              <a:t>Problem of sub-exceptions under Article XX GATT</a:t>
            </a:r>
          </a:p>
          <a:p>
            <a:r>
              <a:rPr lang="it-IT" sz="3500" dirty="0" smtClean="0"/>
              <a:t>Regulatory alignment</a:t>
            </a:r>
            <a:endParaRPr sz="3500" dirty="0"/>
          </a:p>
        </p:txBody>
      </p:sp>
      <p:sp>
        <p:nvSpPr>
          <p:cNvPr id="3" name="AutoShape 2" descr="The official Seal of Approval | Bird, Owl, Sav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2"/>
          <a:stretch>
            <a:fillRect/>
          </a:stretch>
        </p:blipFill>
        <p:spPr>
          <a:xfrm>
            <a:off x="156868" y="909100"/>
            <a:ext cx="4136701" cy="4030985"/>
          </a:xfrm>
          <a:prstGeom prst="rect">
            <a:avLst/>
          </a:prstGeom>
        </p:spPr>
      </p:pic>
    </p:spTree>
    <p:extLst>
      <p:ext uri="{BB962C8B-B14F-4D97-AF65-F5344CB8AC3E}">
        <p14:creationId xmlns:p14="http://schemas.microsoft.com/office/powerpoint/2010/main" val="986811496"/>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Exporting values?</a:t>
            </a:r>
            <a:endParaRPr lang="en-GB" dirty="0"/>
          </a:p>
        </p:txBody>
      </p:sp>
      <p:pic>
        <p:nvPicPr>
          <p:cNvPr id="5" name="Picture 4"/>
          <p:cNvPicPr>
            <a:picLocks noChangeAspect="1"/>
          </p:cNvPicPr>
          <p:nvPr/>
        </p:nvPicPr>
        <p:blipFill>
          <a:blip r:embed="rId2"/>
          <a:stretch>
            <a:fillRect/>
          </a:stretch>
        </p:blipFill>
        <p:spPr>
          <a:xfrm>
            <a:off x="131670" y="1105132"/>
            <a:ext cx="7651214" cy="3431754"/>
          </a:xfrm>
          <a:prstGeom prst="rect">
            <a:avLst/>
          </a:prstGeom>
        </p:spPr>
      </p:pic>
      <p:pic>
        <p:nvPicPr>
          <p:cNvPr id="4" name="Picture 3"/>
          <p:cNvPicPr>
            <a:picLocks noChangeAspect="1"/>
          </p:cNvPicPr>
          <p:nvPr/>
        </p:nvPicPr>
        <p:blipFill>
          <a:blip r:embed="rId3"/>
          <a:stretch>
            <a:fillRect/>
          </a:stretch>
        </p:blipFill>
        <p:spPr>
          <a:xfrm>
            <a:off x="3711387" y="1785244"/>
            <a:ext cx="4888357" cy="2751642"/>
          </a:xfrm>
          <a:prstGeom prst="rect">
            <a:avLst/>
          </a:prstGeom>
        </p:spPr>
      </p:pic>
    </p:spTree>
    <p:extLst>
      <p:ext uri="{BB962C8B-B14F-4D97-AF65-F5344CB8AC3E}">
        <p14:creationId xmlns:p14="http://schemas.microsoft.com/office/powerpoint/2010/main" val="18605343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UNA Presentation">
  <a:themeElements>
    <a:clrScheme name="UNA Presentation">
      <a:dk1>
        <a:srgbClr val="000000"/>
      </a:dk1>
      <a:lt1>
        <a:srgbClr val="FFFFFF"/>
      </a:lt1>
      <a:dk2>
        <a:srgbClr val="A7A7A7"/>
      </a:dk2>
      <a:lt2>
        <a:srgbClr val="535353"/>
      </a:lt2>
      <a:accent1>
        <a:srgbClr val="FF7246"/>
      </a:accent1>
      <a:accent2>
        <a:srgbClr val="A96900"/>
      </a:accent2>
      <a:accent3>
        <a:srgbClr val="E7A088"/>
      </a:accent3>
      <a:accent4>
        <a:srgbClr val="005A46"/>
      </a:accent4>
      <a:accent5>
        <a:srgbClr val="3B38EB"/>
      </a:accent5>
      <a:accent6>
        <a:srgbClr val="EDCCF7"/>
      </a:accent6>
      <a:hlink>
        <a:srgbClr val="0000FF"/>
      </a:hlink>
      <a:folHlink>
        <a:srgbClr val="FF00FF"/>
      </a:folHlink>
    </a:clrScheme>
    <a:fontScheme name="UNA Presentation">
      <a:majorFont>
        <a:latin typeface="Helvetica"/>
        <a:ea typeface="Helvetica"/>
        <a:cs typeface="Helvetica"/>
      </a:majorFont>
      <a:minorFont>
        <a:latin typeface="Calibri"/>
        <a:ea typeface="Calibri"/>
        <a:cs typeface="Calibri"/>
      </a:minorFont>
    </a:fontScheme>
    <a:fmtScheme name="UNA Presenta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UNA Presentation">
  <a:themeElements>
    <a:clrScheme name="UNA Presentation">
      <a:dk1>
        <a:srgbClr val="000000"/>
      </a:dk1>
      <a:lt1>
        <a:srgbClr val="FFFFFF"/>
      </a:lt1>
      <a:dk2>
        <a:srgbClr val="A7A7A7"/>
      </a:dk2>
      <a:lt2>
        <a:srgbClr val="535353"/>
      </a:lt2>
      <a:accent1>
        <a:srgbClr val="FF7246"/>
      </a:accent1>
      <a:accent2>
        <a:srgbClr val="A96900"/>
      </a:accent2>
      <a:accent3>
        <a:srgbClr val="E7A088"/>
      </a:accent3>
      <a:accent4>
        <a:srgbClr val="005A46"/>
      </a:accent4>
      <a:accent5>
        <a:srgbClr val="3B38EB"/>
      </a:accent5>
      <a:accent6>
        <a:srgbClr val="EDCCF7"/>
      </a:accent6>
      <a:hlink>
        <a:srgbClr val="0000FF"/>
      </a:hlink>
      <a:folHlink>
        <a:srgbClr val="FF00FF"/>
      </a:folHlink>
    </a:clrScheme>
    <a:fontScheme name="UNA Presentation">
      <a:majorFont>
        <a:latin typeface="Helvetica"/>
        <a:ea typeface="Helvetica"/>
        <a:cs typeface="Helvetica"/>
      </a:majorFont>
      <a:minorFont>
        <a:latin typeface="Calibri"/>
        <a:ea typeface="Calibri"/>
        <a:cs typeface="Calibri"/>
      </a:minorFont>
    </a:fontScheme>
    <a:fmtScheme name="UNA Presenta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9FC5975C00AB64CB8516CFC6D622C29" ma:contentTypeVersion="2" ma:contentTypeDescription="Create a new document." ma:contentTypeScope="" ma:versionID="721e399079420805897b8dee36347e3d">
  <xsd:schema xmlns:xsd="http://www.w3.org/2001/XMLSchema" xmlns:xs="http://www.w3.org/2001/XMLSchema" xmlns:p="http://schemas.microsoft.com/office/2006/metadata/properties" xmlns:ns2="de2fc57d-810a-4d6b-8fbc-5bc34dc3cfc4" targetNamespace="http://schemas.microsoft.com/office/2006/metadata/properties" ma:root="true" ma:fieldsID="f74a454ca65bfafb5f3e8b7485d9c68d" ns2:_="">
    <xsd:import namespace="de2fc57d-810a-4d6b-8fbc-5bc34dc3cfc4"/>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2fc57d-810a-4d6b-8fbc-5bc34dc3cf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B6DF73F-38B8-4AA5-9F8C-C8E5D6356395}">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3b72a3f9-3b77-4dda-a3d8-83545ed4d993"/>
    <ds:schemaRef ds:uri="http://purl.org/dc/terms/"/>
    <ds:schemaRef ds:uri="http://schemas.openxmlformats.org/package/2006/metadata/core-properties"/>
    <ds:schemaRef ds:uri="e4a6a635-6c44-48ed-bf10-d3856b5d0ee0"/>
    <ds:schemaRef ds:uri="http://www.w3.org/XML/1998/namespace"/>
    <ds:schemaRef ds:uri="http://purl.org/dc/dcmitype/"/>
  </ds:schemaRefs>
</ds:datastoreItem>
</file>

<file path=customXml/itemProps2.xml><?xml version="1.0" encoding="utf-8"?>
<ds:datastoreItem xmlns:ds="http://schemas.openxmlformats.org/officeDocument/2006/customXml" ds:itemID="{25F7C66A-D0E1-41E1-B007-915251F121FF}">
  <ds:schemaRefs>
    <ds:schemaRef ds:uri="http://schemas.microsoft.com/sharepoint/v3/contenttype/forms"/>
  </ds:schemaRefs>
</ds:datastoreItem>
</file>

<file path=customXml/itemProps3.xml><?xml version="1.0" encoding="utf-8"?>
<ds:datastoreItem xmlns:ds="http://schemas.openxmlformats.org/officeDocument/2006/customXml" ds:itemID="{61EA7739-36CB-43C4-846A-374914F76E0D}"/>
</file>

<file path=docProps/app.xml><?xml version="1.0" encoding="utf-8"?>
<Properties xmlns="http://schemas.openxmlformats.org/officeDocument/2006/extended-properties" xmlns:vt="http://schemas.openxmlformats.org/officeDocument/2006/docPropsVTypes">
  <TotalTime>2618</TotalTime>
  <Words>1179</Words>
  <Application>Microsoft Office PowerPoint</Application>
  <PresentationFormat>On-screen Show (16:9)</PresentationFormat>
  <Paragraphs>219</Paragraphs>
  <Slides>31</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Georgia</vt:lpstr>
      <vt:lpstr>Wingdings</vt:lpstr>
      <vt:lpstr>UNA Presentation</vt:lpstr>
      <vt:lpstr>PowerPoint Presentation</vt:lpstr>
      <vt:lpstr>The External Economic Action of the European Union and the Sustainable Development Goals</vt:lpstr>
      <vt:lpstr>Outline of the module (in progress)</vt:lpstr>
      <vt:lpstr>PowerPoint Presentation</vt:lpstr>
      <vt:lpstr>Outline</vt:lpstr>
      <vt:lpstr>What’s going on?</vt:lpstr>
      <vt:lpstr>Intro: extra-territoriality?</vt:lpstr>
      <vt:lpstr>Classic case-study: trade in seals</vt:lpstr>
      <vt:lpstr>Exporting values?</vt:lpstr>
      <vt:lpstr>Value chains responsibility-sustainability</vt:lpstr>
      <vt:lpstr>Due Diligence and CSR</vt:lpstr>
      <vt:lpstr>Scope of application: size and industry</vt:lpstr>
      <vt:lpstr>Corporate duties</vt:lpstr>
      <vt:lpstr>Penalties</vt:lpstr>
      <vt:lpstr>Value chain vs. Chain of activities</vt:lpstr>
      <vt:lpstr>Reactions?</vt:lpstr>
      <vt:lpstr>Forced labour initiative</vt:lpstr>
      <vt:lpstr>Forced labour initiative</vt:lpstr>
      <vt:lpstr>Commission proposal September 2022</vt:lpstr>
      <vt:lpstr>Forestry regulation - coverage</vt:lpstr>
      <vt:lpstr>Rationale of forestry regulation</vt:lpstr>
      <vt:lpstr>Forestry regulation</vt:lpstr>
      <vt:lpstr>Contestation</vt:lpstr>
      <vt:lpstr>Benchmarking criteria</vt:lpstr>
      <vt:lpstr>Discrimination? Three angles</vt:lpstr>
      <vt:lpstr>WTO legality?</vt:lpstr>
      <vt:lpstr>Indonesia and Brazil - comments</vt:lpstr>
      <vt:lpstr>Effective?</vt:lpstr>
      <vt:lpstr>Effective? Spill-over on non-forestry</vt:lpstr>
      <vt:lpstr>Emulation?</vt:lpstr>
      <vt:lpstr>@una_europa #Una_Europa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Deirdre Kilbride</dc:creator>
  <cp:lastModifiedBy>Filippo Fontanelli</cp:lastModifiedBy>
  <cp:revision>111</cp:revision>
  <dcterms:modified xsi:type="dcterms:W3CDTF">2023-05-18T10:59:47Z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0x010100C9FC5975C00AB64CB8516CFC6D622C29</vt:lpwstr>
  </property>
  <property fmtid="{D5CDD505-2E9C-101B-9397-08002B2CF9AE}" pid="3" name="MediaServiceImageTags">
    <vt:lpwstr/>
  </property>
</Properties>
</file>